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8" r:id="rId2"/>
    <p:sldId id="296" r:id="rId3"/>
    <p:sldId id="260" r:id="rId4"/>
    <p:sldId id="262" r:id="rId5"/>
    <p:sldId id="279" r:id="rId6"/>
    <p:sldId id="295" r:id="rId7"/>
    <p:sldId id="277" r:id="rId8"/>
    <p:sldId id="278" r:id="rId9"/>
    <p:sldId id="284" r:id="rId10"/>
    <p:sldId id="297" r:id="rId11"/>
    <p:sldId id="283" r:id="rId12"/>
    <p:sldId id="280" r:id="rId13"/>
    <p:sldId id="281" r:id="rId14"/>
    <p:sldId id="292" r:id="rId15"/>
    <p:sldId id="298" r:id="rId16"/>
    <p:sldId id="293" r:id="rId17"/>
    <p:sldId id="294" r:id="rId18"/>
    <p:sldId id="263" r:id="rId19"/>
    <p:sldId id="264" r:id="rId20"/>
    <p:sldId id="285" r:id="rId21"/>
    <p:sldId id="286" r:id="rId22"/>
    <p:sldId id="287" r:id="rId23"/>
    <p:sldId id="288" r:id="rId24"/>
    <p:sldId id="291" r:id="rId25"/>
  </p:sldIdLst>
  <p:sldSz cx="9144000" cy="6858000" type="screen4x3"/>
  <p:notesSz cx="6864350" cy="9996488"/>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E493FB6-3551-469E-9264-6DF46EA1AFE5}">
          <p14:sldIdLst>
            <p14:sldId id="258"/>
            <p14:sldId id="296"/>
            <p14:sldId id="260"/>
            <p14:sldId id="262"/>
            <p14:sldId id="279"/>
            <p14:sldId id="295"/>
            <p14:sldId id="277"/>
            <p14:sldId id="278"/>
            <p14:sldId id="284"/>
            <p14:sldId id="297"/>
            <p14:sldId id="283"/>
            <p14:sldId id="280"/>
            <p14:sldId id="281"/>
            <p14:sldId id="292"/>
            <p14:sldId id="298"/>
            <p14:sldId id="293"/>
            <p14:sldId id="294"/>
            <p14:sldId id="263"/>
            <p14:sldId id="264"/>
            <p14:sldId id="285"/>
            <p14:sldId id="286"/>
            <p14:sldId id="287"/>
            <p14:sldId id="288"/>
            <p14:sldId id="29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0" d="100"/>
          <a:sy n="100" d="100"/>
        </p:scale>
        <p:origin x="868" y="5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4552" cy="501560"/>
          </a:xfrm>
          <a:prstGeom prst="rect">
            <a:avLst/>
          </a:prstGeom>
        </p:spPr>
        <p:txBody>
          <a:bodyPr vert="horz" lIns="96341" tIns="48171" rIns="96341" bIns="48171" rtlCol="0"/>
          <a:lstStyle>
            <a:lvl1pPr algn="l">
              <a:defRPr sz="1300"/>
            </a:lvl1pPr>
          </a:lstStyle>
          <a:p>
            <a:endParaRPr lang="en-AU"/>
          </a:p>
        </p:txBody>
      </p:sp>
      <p:sp>
        <p:nvSpPr>
          <p:cNvPr id="3" name="Date Placeholder 2"/>
          <p:cNvSpPr>
            <a:spLocks noGrp="1"/>
          </p:cNvSpPr>
          <p:nvPr>
            <p:ph type="dt" idx="1"/>
          </p:nvPr>
        </p:nvSpPr>
        <p:spPr>
          <a:xfrm>
            <a:off x="3888210" y="0"/>
            <a:ext cx="2974552" cy="501560"/>
          </a:xfrm>
          <a:prstGeom prst="rect">
            <a:avLst/>
          </a:prstGeom>
        </p:spPr>
        <p:txBody>
          <a:bodyPr vert="horz" lIns="96341" tIns="48171" rIns="96341" bIns="48171" rtlCol="0"/>
          <a:lstStyle>
            <a:lvl1pPr algn="r">
              <a:defRPr sz="1300"/>
            </a:lvl1pPr>
          </a:lstStyle>
          <a:p>
            <a:fld id="{6FBAA0FB-BE74-4002-836A-31016FDCEA8F}" type="datetimeFigureOut">
              <a:rPr lang="en-AU" smtClean="0"/>
              <a:pPr/>
              <a:t>13/08/2019</a:t>
            </a:fld>
            <a:endParaRPr lang="en-AU"/>
          </a:p>
        </p:txBody>
      </p:sp>
      <p:sp>
        <p:nvSpPr>
          <p:cNvPr id="4" name="Slide Image Placeholder 3"/>
          <p:cNvSpPr>
            <a:spLocks noGrp="1" noRot="1" noChangeAspect="1"/>
          </p:cNvSpPr>
          <p:nvPr>
            <p:ph type="sldImg" idx="2"/>
          </p:nvPr>
        </p:nvSpPr>
        <p:spPr>
          <a:xfrm>
            <a:off x="1184275" y="1249363"/>
            <a:ext cx="4495800" cy="3373437"/>
          </a:xfrm>
          <a:prstGeom prst="rect">
            <a:avLst/>
          </a:prstGeom>
          <a:noFill/>
          <a:ln w="12700">
            <a:solidFill>
              <a:prstClr val="black"/>
            </a:solidFill>
          </a:ln>
        </p:spPr>
        <p:txBody>
          <a:bodyPr vert="horz" lIns="96341" tIns="48171" rIns="96341" bIns="48171" rtlCol="0" anchor="ctr"/>
          <a:lstStyle/>
          <a:p>
            <a:endParaRPr lang="en-AU"/>
          </a:p>
        </p:txBody>
      </p:sp>
      <p:sp>
        <p:nvSpPr>
          <p:cNvPr id="5" name="Notes Placeholder 4"/>
          <p:cNvSpPr>
            <a:spLocks noGrp="1"/>
          </p:cNvSpPr>
          <p:nvPr>
            <p:ph type="body" sz="quarter" idx="3"/>
          </p:nvPr>
        </p:nvSpPr>
        <p:spPr>
          <a:xfrm>
            <a:off x="686435" y="4810810"/>
            <a:ext cx="5491480" cy="3936117"/>
          </a:xfrm>
          <a:prstGeom prst="rect">
            <a:avLst/>
          </a:prstGeom>
        </p:spPr>
        <p:txBody>
          <a:bodyPr vert="horz" lIns="96341" tIns="48171" rIns="96341" bIns="4817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94929"/>
            <a:ext cx="2974552" cy="501559"/>
          </a:xfrm>
          <a:prstGeom prst="rect">
            <a:avLst/>
          </a:prstGeom>
        </p:spPr>
        <p:txBody>
          <a:bodyPr vert="horz" lIns="96341" tIns="48171" rIns="96341" bIns="48171" rtlCol="0" anchor="b"/>
          <a:lstStyle>
            <a:lvl1pPr algn="l">
              <a:defRPr sz="1300"/>
            </a:lvl1pPr>
          </a:lstStyle>
          <a:p>
            <a:endParaRPr lang="en-AU"/>
          </a:p>
        </p:txBody>
      </p:sp>
      <p:sp>
        <p:nvSpPr>
          <p:cNvPr id="7" name="Slide Number Placeholder 6"/>
          <p:cNvSpPr>
            <a:spLocks noGrp="1"/>
          </p:cNvSpPr>
          <p:nvPr>
            <p:ph type="sldNum" sz="quarter" idx="5"/>
          </p:nvPr>
        </p:nvSpPr>
        <p:spPr>
          <a:xfrm>
            <a:off x="3888210" y="9494929"/>
            <a:ext cx="2974552" cy="501559"/>
          </a:xfrm>
          <a:prstGeom prst="rect">
            <a:avLst/>
          </a:prstGeom>
        </p:spPr>
        <p:txBody>
          <a:bodyPr vert="horz" lIns="96341" tIns="48171" rIns="96341" bIns="48171" rtlCol="0" anchor="b"/>
          <a:lstStyle>
            <a:lvl1pPr algn="r">
              <a:defRPr sz="1300"/>
            </a:lvl1pPr>
          </a:lstStyle>
          <a:p>
            <a:fld id="{B59F4303-4BEC-4152-A7AB-020EBC7449F5}" type="slidenum">
              <a:rPr lang="en-AU" smtClean="0"/>
              <a:pPr/>
              <a:t>‹#›</a:t>
            </a:fld>
            <a:endParaRPr lang="en-AU"/>
          </a:p>
        </p:txBody>
      </p:sp>
    </p:spTree>
    <p:extLst>
      <p:ext uri="{BB962C8B-B14F-4D97-AF65-F5344CB8AC3E}">
        <p14:creationId xmlns:p14="http://schemas.microsoft.com/office/powerpoint/2010/main" val="3654800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a:t>Click to edit Master title style</a:t>
            </a:r>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a:t>Click to edit Master subtitle style</a:t>
            </a:r>
          </a:p>
        </p:txBody>
      </p:sp>
      <p:sp>
        <p:nvSpPr>
          <p:cNvPr id="4" name="Date Placeholder 3"/>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E963D5-1E91-425B-B108-84CD1FC56444}" type="slidenum">
              <a:rPr lang="en-AU" smtClean="0"/>
              <a:pPr/>
              <a:t>‹#›</a:t>
            </a:fld>
            <a:endParaRPr lang="en-AU"/>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5" name="Footer Placeholder 4"/>
          <p:cNvSpPr>
            <a:spLocks noGrp="1"/>
          </p:cNvSpPr>
          <p:nvPr>
            <p:ph type="ftr" sz="quarter" idx="11"/>
          </p:nvPr>
        </p:nvSpPr>
        <p:spPr>
          <a:xfrm>
            <a:off x="2640597" y="6377459"/>
            <a:ext cx="3836404" cy="365125"/>
          </a:xfrm>
        </p:spPr>
        <p:txBody>
          <a:bodyPr/>
          <a:lstStyle/>
          <a:p>
            <a:endParaRPr lang="en-AU"/>
          </a:p>
        </p:txBody>
      </p:sp>
      <p:sp>
        <p:nvSpPr>
          <p:cNvPr id="6" name="Slide Number Placeholder 5"/>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a:t>Click to edit Master title style</a:t>
            </a:r>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FFE963D5-1E91-425B-B108-84CD1FC56444}" type="slidenum">
              <a:rPr lang="en-AU" smtClean="0"/>
              <a:pPr/>
              <a:t>‹#›</a:t>
            </a:fld>
            <a:endParaRPr lang="en-A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a:t>Click to edit Master title style</a:t>
            </a:r>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FFE963D5-1E91-425B-B108-84CD1FC56444}" type="slidenum">
              <a:rPr lang="en-AU" smtClean="0"/>
              <a:pPr/>
              <a:t>‹#›</a:t>
            </a:fld>
            <a:endParaRPr lang="en-A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a:t>Click to edit Master title style</a:t>
            </a:r>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EBE3CC9A-5D84-41BF-BE9F-E7BD8C892B8D}" type="datetimeFigureOut">
              <a:rPr lang="en-AU" smtClean="0"/>
              <a:pPr/>
              <a:t>13/08/2019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FFE963D5-1E91-425B-B108-84CD1FC56444}" type="slidenum">
              <a:rPr lang="en-AU" smtClean="0"/>
              <a:pPr/>
              <a:t>‹#›</a:t>
            </a:fld>
            <a:endParaRPr lang="en-AU"/>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a:t>Click to edit Master title style</a:t>
            </a:r>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EBE3CC9A-5D84-41BF-BE9F-E7BD8C892B8D}" type="datetimeFigureOut">
              <a:rPr lang="en-AU" smtClean="0"/>
              <a:pPr/>
              <a:t>13/08/2019</a:t>
            </a:fld>
            <a:endParaRPr lang="en-AU"/>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AU"/>
          </a:p>
        </p:txBody>
      </p:sp>
      <p:sp>
        <p:nvSpPr>
          <p:cNvPr id="7" name="Slide Number Placeholder 6"/>
          <p:cNvSpPr>
            <a:spLocks noGrp="1"/>
          </p:cNvSpPr>
          <p:nvPr>
            <p:ph type="sldNum" sz="quarter" idx="12"/>
          </p:nvPr>
        </p:nvSpPr>
        <p:spPr>
          <a:xfrm>
            <a:off x="8339328" y="1170432"/>
            <a:ext cx="733864" cy="201168"/>
          </a:xfrm>
        </p:spPr>
        <p:txBody>
          <a:bodyPr/>
          <a:lstStyle/>
          <a:p>
            <a:fld id="{FFE963D5-1E91-425B-B108-84CD1FC56444}" type="slidenum">
              <a:rPr lang="en-AU" smtClean="0"/>
              <a:pPr/>
              <a:t>‹#›</a:t>
            </a:fld>
            <a:endParaRPr lang="en-AU"/>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a:t>Click to edit Master title style</a:t>
            </a:r>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EBE3CC9A-5D84-41BF-BE9F-E7BD8C892B8D}" type="datetimeFigureOut">
              <a:rPr lang="en-AU" smtClean="0"/>
              <a:pPr/>
              <a:t>13/08/2019</a:t>
            </a:fld>
            <a:endParaRPr lang="en-AU"/>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lang="en-AU"/>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FFE963D5-1E91-425B-B108-84CD1FC56444}" type="slidenum">
              <a:rPr lang="en-AU" smtClean="0"/>
              <a:pPr/>
              <a:t>‹#›</a:t>
            </a:fld>
            <a:endParaRPr lang="en-A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3528" y="116632"/>
            <a:ext cx="8034686" cy="864096"/>
          </a:xfrm>
        </p:spPr>
        <p:txBody>
          <a:bodyPr>
            <a:noAutofit/>
          </a:bodyPr>
          <a:lstStyle/>
          <a:p>
            <a:r>
              <a:rPr lang="en-AU" sz="3200" dirty="0">
                <a:solidFill>
                  <a:schemeClr val="bg1"/>
                </a:solidFill>
                <a:latin typeface="Arial" panose="020B0604020202020204" pitchFamily="34" charset="0"/>
                <a:cs typeface="Arial" panose="020B0604020202020204" pitchFamily="34" charset="0"/>
              </a:rPr>
              <a:t>Taking of </a:t>
            </a:r>
            <a:r>
              <a:rPr lang="en-AU" sz="3200" dirty="0">
                <a:solidFill>
                  <a:schemeClr val="tx1"/>
                </a:solidFill>
                <a:latin typeface="Arial" panose="020B0604020202020204" pitchFamily="34" charset="0"/>
                <a:cs typeface="Arial" panose="020B0604020202020204" pitchFamily="34" charset="0"/>
              </a:rPr>
              <a:t>Kicks From the Penalty Mark</a:t>
            </a:r>
          </a:p>
        </p:txBody>
      </p:sp>
      <p:sp>
        <p:nvSpPr>
          <p:cNvPr id="3" name="Subtitle 2"/>
          <p:cNvSpPr>
            <a:spLocks noGrp="1"/>
          </p:cNvSpPr>
          <p:nvPr>
            <p:ph type="subTitle" idx="1"/>
          </p:nvPr>
        </p:nvSpPr>
        <p:spPr>
          <a:xfrm>
            <a:off x="1979713" y="3939893"/>
            <a:ext cx="4464496" cy="1001275"/>
          </a:xfrm>
        </p:spPr>
        <p:txBody>
          <a:bodyPr/>
          <a:lstStyle/>
          <a:p>
            <a:endParaRPr lang="en-AU" dirty="0"/>
          </a:p>
        </p:txBody>
      </p:sp>
      <p:pic>
        <p:nvPicPr>
          <p:cNvPr id="16387" name="Picture 3"/>
          <p:cNvPicPr>
            <a:picLocks noChangeAspect="1" noChangeArrowheads="1"/>
          </p:cNvPicPr>
          <p:nvPr/>
        </p:nvPicPr>
        <p:blipFill>
          <a:blip r:embed="rId2" cstate="print"/>
          <a:srcRect/>
          <a:stretch>
            <a:fillRect/>
          </a:stretch>
        </p:blipFill>
        <p:spPr bwMode="auto">
          <a:xfrm>
            <a:off x="857224" y="2500306"/>
            <a:ext cx="7500990" cy="3186654"/>
          </a:xfrm>
          <a:prstGeom prst="rect">
            <a:avLst/>
          </a:prstGeom>
          <a:ln w="38100" cap="sq">
            <a:solidFill>
              <a:schemeClr val="tx1"/>
            </a:solidFill>
            <a:miter lim="800000"/>
          </a:ln>
          <a:effectLst>
            <a:outerShdw blurRad="57150" dist="50800" dir="2700000" algn="tl" rotWithShape="0">
              <a:srgbClr val="000000">
                <a:alpha val="40000"/>
              </a:srgbClr>
            </a:outerShdw>
          </a:effectLst>
        </p:spPr>
      </p:pic>
      <p:sp>
        <p:nvSpPr>
          <p:cNvPr id="8" name="TextBox 7"/>
          <p:cNvSpPr txBox="1"/>
          <p:nvPr/>
        </p:nvSpPr>
        <p:spPr>
          <a:xfrm>
            <a:off x="6000760" y="6215082"/>
            <a:ext cx="2571768" cy="369332"/>
          </a:xfrm>
          <a:prstGeom prst="rect">
            <a:avLst/>
          </a:prstGeom>
          <a:noFill/>
        </p:spPr>
        <p:txBody>
          <a:bodyPr wrap="square" rtlCol="0">
            <a:spAutoFit/>
          </a:bodyPr>
          <a:lstStyle/>
          <a:p>
            <a:r>
              <a:rPr lang="en-AU" dirty="0">
                <a:latin typeface="Arial" pitchFamily="34" charset="0"/>
                <a:cs typeface="Arial" pitchFamily="34" charset="0"/>
              </a:rPr>
              <a:t>Updated August 2019</a:t>
            </a:r>
          </a:p>
        </p:txBody>
      </p:sp>
      <p:pic>
        <p:nvPicPr>
          <p:cNvPr id="1026"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684" y="0"/>
            <a:ext cx="1259632" cy="136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16696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pic>
        <p:nvPicPr>
          <p:cNvPr id="4" name="Picture 2" descr="K:\TSC\New Logos\PNG Artwork\Horizontal d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pic>
        <p:nvPicPr>
          <p:cNvPr id="5" name="_">
            <a:hlinkClick r:id="" action="ppaction://media"/>
            <a:extLst>
              <a:ext uri="{FF2B5EF4-FFF2-40B4-BE49-F238E27FC236}">
                <a16:creationId xmlns:a16="http://schemas.microsoft.com/office/drawing/2014/main" id="{0C166003-FE10-47DF-A0C2-F3B4065F3E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628800"/>
            <a:ext cx="8128000" cy="4572000"/>
          </a:xfrm>
          <a:prstGeom prst="rect">
            <a:avLst/>
          </a:prstGeom>
        </p:spPr>
      </p:pic>
    </p:spTree>
    <p:extLst>
      <p:ext uri="{BB962C8B-B14F-4D97-AF65-F5344CB8AC3E}">
        <p14:creationId xmlns:p14="http://schemas.microsoft.com/office/powerpoint/2010/main" val="263311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lgn="ctr">
              <a:buNone/>
            </a:pPr>
            <a:r>
              <a:rPr lang="en-AU" sz="3200" dirty="0">
                <a:solidFill>
                  <a:schemeClr val="bg1"/>
                </a:solidFill>
                <a:latin typeface="Arial" panose="020B0604020202020204" pitchFamily="34" charset="0"/>
                <a:cs typeface="Arial" panose="020B0604020202020204" pitchFamily="34" charset="0"/>
              </a:rPr>
              <a:t>Positioning</a:t>
            </a:r>
          </a:p>
          <a:p>
            <a:pPr marL="457200" lvl="1" indent="0" algn="ctr">
              <a:buNone/>
            </a:pPr>
            <a:endParaRPr lang="en-AU" sz="2400" dirty="0">
              <a:solidFill>
                <a:schemeClr val="bg1"/>
              </a:solidFill>
              <a:latin typeface="Arial" panose="020B0604020202020204" pitchFamily="34" charset="0"/>
              <a:cs typeface="Arial" panose="020B0604020202020204" pitchFamily="34" charset="0"/>
            </a:endParaRPr>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640" y="2492896"/>
            <a:ext cx="6552728" cy="4032448"/>
          </a:xfrm>
          <a:prstGeom prst="rect">
            <a:avLst/>
          </a:prstGeom>
          <a:noFill/>
          <a:ln>
            <a:noFill/>
          </a:ln>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9572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All eligible players, except the player taking the kick and the two goalkeepers, must remain within the centre circle. Only eligible players may be on the field of play.</a:t>
            </a:r>
          </a:p>
        </p:txBody>
      </p:sp>
      <p:pic>
        <p:nvPicPr>
          <p:cNvPr id="2050" name="Picture 2"/>
          <p:cNvPicPr>
            <a:picLocks noChangeAspect="1" noChangeArrowheads="1"/>
          </p:cNvPicPr>
          <p:nvPr/>
        </p:nvPicPr>
        <p:blipFill>
          <a:blip r:embed="rId2" cstate="print"/>
          <a:srcRect/>
          <a:stretch>
            <a:fillRect/>
          </a:stretch>
        </p:blipFill>
        <p:spPr bwMode="auto">
          <a:xfrm>
            <a:off x="928662" y="3143248"/>
            <a:ext cx="7000924" cy="2905709"/>
          </a:xfrm>
          <a:prstGeom prst="rect">
            <a:avLst/>
          </a:prstGeom>
          <a:ln w="38100" cap="sq" cmpd="thickThin">
            <a:solidFill>
              <a:schemeClr val="bg1"/>
            </a:solidFill>
            <a:prstDash val="solid"/>
            <a:miter lim="800000"/>
          </a:ln>
          <a:effectLst>
            <a:innerShdw blurRad="76200">
              <a:srgbClr val="000000"/>
            </a:innerShdw>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214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The goalkeeper who is the team-mate of the kicker must remain on the field of play, outside the penalty area in which the kicks are being taken, on the goal line where it meets the penalty area boundary line.</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857224" y="3429000"/>
            <a:ext cx="7429552" cy="3056219"/>
          </a:xfrm>
          <a:prstGeom prst="rect">
            <a:avLst/>
          </a:prstGeom>
          <a:ln w="57150" cap="sq" cmpd="thickThin">
            <a:solidFill>
              <a:schemeClr val="bg1"/>
            </a:solidFill>
            <a:prstDash val="solid"/>
            <a:miter lim="800000"/>
          </a:ln>
          <a:effectLst>
            <a:innerShdw blurRad="76200">
              <a:srgbClr val="000000"/>
            </a:innerShdw>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162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363272" cy="4752528"/>
          </a:xfrm>
        </p:spPr>
        <p:txBody>
          <a:bodyPr>
            <a:normAutofit/>
          </a:bodyPr>
          <a:lstStyle/>
          <a:p>
            <a:pPr marL="457200" lvl="1" indent="0">
              <a:buNone/>
            </a:pPr>
            <a:r>
              <a:rPr lang="en-GB" sz="3200" dirty="0">
                <a:solidFill>
                  <a:schemeClr val="bg1"/>
                </a:solidFill>
                <a:latin typeface="Arial" panose="020B0604020202020204" pitchFamily="34" charset="0"/>
                <a:cs typeface="Arial" panose="020B0604020202020204" pitchFamily="34" charset="0"/>
              </a:rPr>
              <a:t>• The kick is completed when the:</a:t>
            </a:r>
          </a:p>
          <a:p>
            <a:pPr lvl="2"/>
            <a:r>
              <a:rPr lang="en-GB" sz="3200" dirty="0">
                <a:solidFill>
                  <a:schemeClr val="bg1"/>
                </a:solidFill>
                <a:latin typeface="Arial" panose="020B0604020202020204" pitchFamily="34" charset="0"/>
                <a:cs typeface="Arial" panose="020B0604020202020204" pitchFamily="34" charset="0"/>
              </a:rPr>
              <a:t>Ball stops moving, </a:t>
            </a:r>
          </a:p>
          <a:p>
            <a:pPr lvl="2"/>
            <a:r>
              <a:rPr lang="en-GB" sz="3200" dirty="0">
                <a:solidFill>
                  <a:schemeClr val="bg1"/>
                </a:solidFill>
                <a:latin typeface="Arial" panose="020B0604020202020204" pitchFamily="34" charset="0"/>
                <a:cs typeface="Arial" panose="020B0604020202020204" pitchFamily="34" charset="0"/>
              </a:rPr>
              <a:t>Ball goes out of play or </a:t>
            </a:r>
          </a:p>
          <a:p>
            <a:pPr lvl="2"/>
            <a:r>
              <a:rPr lang="en-GB" sz="3200" dirty="0">
                <a:solidFill>
                  <a:schemeClr val="bg1"/>
                </a:solidFill>
                <a:latin typeface="Arial" panose="020B0604020202020204" pitchFamily="34" charset="0"/>
                <a:cs typeface="Arial" panose="020B0604020202020204" pitchFamily="34" charset="0"/>
              </a:rPr>
              <a:t>Referee stops play for any offence;</a:t>
            </a:r>
          </a:p>
          <a:p>
            <a:pPr marL="768096" lvl="2" indent="0">
              <a:buNone/>
            </a:pPr>
            <a:endParaRPr lang="en-GB" sz="3200" dirty="0">
              <a:solidFill>
                <a:schemeClr val="bg1"/>
              </a:solidFill>
              <a:latin typeface="Arial" panose="020B0604020202020204" pitchFamily="34" charset="0"/>
              <a:cs typeface="Arial" panose="020B0604020202020204" pitchFamily="34" charset="0"/>
            </a:endParaRPr>
          </a:p>
          <a:p>
            <a:pPr marL="768096" lvl="2" indent="0">
              <a:buNone/>
            </a:pPr>
            <a:r>
              <a:rPr lang="en-GB" sz="3200" dirty="0">
                <a:solidFill>
                  <a:schemeClr val="bg1"/>
                </a:solidFill>
                <a:latin typeface="Arial" panose="020B0604020202020204" pitchFamily="34" charset="0"/>
                <a:cs typeface="Arial" panose="020B0604020202020204" pitchFamily="34" charset="0"/>
              </a:rPr>
              <a:t>The kicker may not play the ball a second time </a:t>
            </a:r>
            <a:endParaRPr lang="en-AU" sz="3200" dirty="0">
              <a:solidFill>
                <a:schemeClr val="bg1"/>
              </a:solidFill>
              <a:latin typeface="Arial" panose="020B0604020202020204" pitchFamily="34" charset="0"/>
              <a:cs typeface="Arial" panose="020B0604020202020204" pitchFamily="34" charset="0"/>
            </a:endParaRPr>
          </a:p>
        </p:txBody>
      </p:sp>
      <p:pic>
        <p:nvPicPr>
          <p:cNvPr id="5"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98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363272" cy="4752528"/>
          </a:xfrm>
        </p:spPr>
        <p:txBody>
          <a:bodyPr>
            <a:normAutofit/>
          </a:bodyPr>
          <a:lstStyle/>
          <a:p>
            <a:pPr marL="457200" lvl="1" indent="0">
              <a:buNone/>
            </a:pPr>
            <a:r>
              <a:rPr lang="en-GB" sz="3200" dirty="0">
                <a:solidFill>
                  <a:schemeClr val="bg1"/>
                </a:solidFill>
                <a:latin typeface="Arial" panose="020B0604020202020204" pitchFamily="34" charset="0"/>
                <a:cs typeface="Arial" panose="020B0604020202020204" pitchFamily="34" charset="0"/>
              </a:rPr>
              <a:t>• The referee keeps a record of the kicks</a:t>
            </a:r>
            <a:endParaRPr lang="en-AU" sz="3200" dirty="0">
              <a:solidFill>
                <a:schemeClr val="bg1"/>
              </a:solidFill>
              <a:latin typeface="Arial" panose="020B0604020202020204" pitchFamily="34" charset="0"/>
              <a:cs typeface="Arial" panose="020B0604020202020204" pitchFamily="34" charset="0"/>
            </a:endParaRPr>
          </a:p>
        </p:txBody>
      </p:sp>
      <p:pic>
        <p:nvPicPr>
          <p:cNvPr id="5"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707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363272" cy="4752528"/>
          </a:xfrm>
        </p:spPr>
        <p:txBody>
          <a:bodyPr>
            <a:normAutofit fontScale="70000" lnSpcReduction="20000"/>
          </a:bodyPr>
          <a:lstStyle/>
          <a:p>
            <a:pPr marL="457200" lvl="1" indent="0">
              <a:buNone/>
            </a:pPr>
            <a:r>
              <a:rPr lang="en-GB" sz="3200" dirty="0">
                <a:solidFill>
                  <a:schemeClr val="bg1"/>
                </a:solidFill>
                <a:latin typeface="Arial" panose="020B0604020202020204" pitchFamily="34" charset="0"/>
                <a:cs typeface="Arial" panose="020B0604020202020204" pitchFamily="34" charset="0"/>
              </a:rPr>
              <a:t>• If the goalkeeper commits an offence and, as a result, the kick is retaken, the goalkeeper must be </a:t>
            </a:r>
            <a:r>
              <a:rPr lang="en-GB" sz="3200" dirty="0">
                <a:solidFill>
                  <a:srgbClr val="FFFF00"/>
                </a:solidFill>
                <a:latin typeface="Arial" panose="020B0604020202020204" pitchFamily="34" charset="0"/>
                <a:cs typeface="Arial" panose="020B0604020202020204" pitchFamily="34" charset="0"/>
              </a:rPr>
              <a:t>cautioned</a:t>
            </a:r>
            <a:r>
              <a:rPr lang="en-GB" sz="3200" dirty="0">
                <a:solidFill>
                  <a:schemeClr val="bg1"/>
                </a:solidFill>
                <a:latin typeface="Arial" panose="020B0604020202020204" pitchFamily="34" charset="0"/>
                <a:cs typeface="Arial" panose="020B0604020202020204" pitchFamily="34" charset="0"/>
              </a:rPr>
              <a:t>.</a:t>
            </a:r>
          </a:p>
          <a:p>
            <a:pPr marL="457200" lvl="1" indent="0">
              <a:buNone/>
            </a:pPr>
            <a:endParaRPr lang="en-GB" sz="3200" dirty="0">
              <a:solidFill>
                <a:schemeClr val="bg1"/>
              </a:solidFill>
              <a:latin typeface="Arial" panose="020B0604020202020204" pitchFamily="34" charset="0"/>
              <a:cs typeface="Arial" panose="020B0604020202020204" pitchFamily="34" charset="0"/>
            </a:endParaRPr>
          </a:p>
          <a:p>
            <a:pPr marL="457200" lvl="1" indent="0">
              <a:buNone/>
            </a:pPr>
            <a:r>
              <a:rPr lang="en-GB" sz="3200" dirty="0">
                <a:solidFill>
                  <a:schemeClr val="bg1"/>
                </a:solidFill>
                <a:latin typeface="Arial" panose="020B0604020202020204" pitchFamily="34" charset="0"/>
                <a:cs typeface="Arial" panose="020B0604020202020204" pitchFamily="34" charset="0"/>
              </a:rPr>
              <a:t>• If the kicker is penalised for an offence committed after the referee has signalled for the kick to be taken, that kick is recorded as </a:t>
            </a:r>
            <a:r>
              <a:rPr lang="en-GB" sz="3200" u="sng" dirty="0">
                <a:solidFill>
                  <a:schemeClr val="bg1"/>
                </a:solidFill>
                <a:latin typeface="Arial" panose="020B0604020202020204" pitchFamily="34" charset="0"/>
                <a:cs typeface="Arial" panose="020B0604020202020204" pitchFamily="34" charset="0"/>
              </a:rPr>
              <a:t>missed</a:t>
            </a:r>
            <a:r>
              <a:rPr lang="en-GB" sz="3200" dirty="0">
                <a:solidFill>
                  <a:schemeClr val="bg1"/>
                </a:solidFill>
                <a:latin typeface="Arial" panose="020B0604020202020204" pitchFamily="34" charset="0"/>
                <a:cs typeface="Arial" panose="020B0604020202020204" pitchFamily="34" charset="0"/>
              </a:rPr>
              <a:t> and the kicker is </a:t>
            </a:r>
            <a:r>
              <a:rPr lang="en-GB" sz="3200" dirty="0">
                <a:solidFill>
                  <a:srgbClr val="FFFF00"/>
                </a:solidFill>
                <a:latin typeface="Arial" panose="020B0604020202020204" pitchFamily="34" charset="0"/>
                <a:cs typeface="Arial" panose="020B0604020202020204" pitchFamily="34" charset="0"/>
              </a:rPr>
              <a:t>cautioned</a:t>
            </a:r>
            <a:r>
              <a:rPr lang="en-GB" sz="3200" dirty="0">
                <a:solidFill>
                  <a:schemeClr val="bg1"/>
                </a:solidFill>
                <a:latin typeface="Arial" panose="020B0604020202020204" pitchFamily="34" charset="0"/>
                <a:cs typeface="Arial" panose="020B0604020202020204" pitchFamily="34" charset="0"/>
              </a:rPr>
              <a:t>.</a:t>
            </a:r>
          </a:p>
          <a:p>
            <a:pPr marL="457200" lvl="1" indent="0">
              <a:buNone/>
            </a:pPr>
            <a:endParaRPr lang="en-GB" sz="3200" dirty="0">
              <a:solidFill>
                <a:schemeClr val="bg1"/>
              </a:solidFill>
              <a:latin typeface="Arial" panose="020B0604020202020204" pitchFamily="34" charset="0"/>
              <a:cs typeface="Arial" panose="020B0604020202020204" pitchFamily="34" charset="0"/>
            </a:endParaRPr>
          </a:p>
          <a:p>
            <a:pPr marL="457200" lvl="1" indent="0">
              <a:buNone/>
            </a:pPr>
            <a:r>
              <a:rPr lang="en-GB" sz="3200" dirty="0">
                <a:solidFill>
                  <a:schemeClr val="bg1"/>
                </a:solidFill>
                <a:latin typeface="Arial" panose="020B0604020202020204" pitchFamily="34" charset="0"/>
                <a:cs typeface="Arial" panose="020B0604020202020204" pitchFamily="34" charset="0"/>
              </a:rPr>
              <a:t>• If both the goalkeeper and kicker commit an offence at the same time:</a:t>
            </a:r>
          </a:p>
          <a:p>
            <a:pPr lvl="1"/>
            <a:r>
              <a:rPr lang="en-GB" sz="3200" dirty="0">
                <a:solidFill>
                  <a:schemeClr val="bg1"/>
                </a:solidFill>
                <a:latin typeface="Arial" panose="020B0604020202020204" pitchFamily="34" charset="0"/>
                <a:cs typeface="Arial" panose="020B0604020202020204" pitchFamily="34" charset="0"/>
              </a:rPr>
              <a:t>if the kick is </a:t>
            </a:r>
            <a:r>
              <a:rPr lang="en-GB" sz="3200" u="sng" dirty="0">
                <a:solidFill>
                  <a:schemeClr val="bg1"/>
                </a:solidFill>
                <a:latin typeface="Arial" panose="020B0604020202020204" pitchFamily="34" charset="0"/>
                <a:cs typeface="Arial" panose="020B0604020202020204" pitchFamily="34" charset="0"/>
              </a:rPr>
              <a:t>missed or saved</a:t>
            </a:r>
            <a:r>
              <a:rPr lang="en-GB" sz="3200" dirty="0">
                <a:solidFill>
                  <a:schemeClr val="bg1"/>
                </a:solidFill>
                <a:latin typeface="Arial" panose="020B0604020202020204" pitchFamily="34" charset="0"/>
                <a:cs typeface="Arial" panose="020B0604020202020204" pitchFamily="34" charset="0"/>
              </a:rPr>
              <a:t>, the kick is retaken and both players are </a:t>
            </a:r>
            <a:r>
              <a:rPr lang="en-GB" sz="3200" dirty="0">
                <a:solidFill>
                  <a:srgbClr val="FFFF00"/>
                </a:solidFill>
                <a:latin typeface="Arial" panose="020B0604020202020204" pitchFamily="34" charset="0"/>
                <a:cs typeface="Arial" panose="020B0604020202020204" pitchFamily="34" charset="0"/>
              </a:rPr>
              <a:t>cautioned</a:t>
            </a:r>
          </a:p>
          <a:p>
            <a:pPr lvl="1"/>
            <a:r>
              <a:rPr lang="en-GB" sz="3200" dirty="0">
                <a:solidFill>
                  <a:schemeClr val="bg1"/>
                </a:solidFill>
                <a:latin typeface="Arial" panose="020B0604020202020204" pitchFamily="34" charset="0"/>
                <a:cs typeface="Arial" panose="020B0604020202020204" pitchFamily="34" charset="0"/>
              </a:rPr>
              <a:t>if the kick is </a:t>
            </a:r>
            <a:r>
              <a:rPr lang="en-GB" sz="3200" u="sng" dirty="0">
                <a:solidFill>
                  <a:schemeClr val="bg1"/>
                </a:solidFill>
                <a:latin typeface="Arial" panose="020B0604020202020204" pitchFamily="34" charset="0"/>
                <a:cs typeface="Arial" panose="020B0604020202020204" pitchFamily="34" charset="0"/>
              </a:rPr>
              <a:t>scored</a:t>
            </a:r>
            <a:r>
              <a:rPr lang="en-GB" sz="3200" dirty="0">
                <a:solidFill>
                  <a:schemeClr val="bg1"/>
                </a:solidFill>
                <a:latin typeface="Arial" panose="020B0604020202020204" pitchFamily="34" charset="0"/>
                <a:cs typeface="Arial" panose="020B0604020202020204" pitchFamily="34" charset="0"/>
              </a:rPr>
              <a:t>, the goal is disallowed, the kick is recorded as missed and the kicker </a:t>
            </a:r>
            <a:r>
              <a:rPr lang="en-GB" sz="3200" dirty="0">
                <a:solidFill>
                  <a:srgbClr val="FFFF00"/>
                </a:solidFill>
                <a:latin typeface="Arial" panose="020B0604020202020204" pitchFamily="34" charset="0"/>
                <a:cs typeface="Arial" panose="020B0604020202020204" pitchFamily="34" charset="0"/>
              </a:rPr>
              <a:t>cautioned</a:t>
            </a:r>
            <a:endParaRPr lang="en-AU" sz="3200" dirty="0">
              <a:solidFill>
                <a:srgbClr val="FFFF00"/>
              </a:solidFill>
              <a:latin typeface="Arial" panose="020B0604020202020204" pitchFamily="34" charset="0"/>
              <a:cs typeface="Arial" panose="020B0604020202020204" pitchFamily="34" charset="0"/>
            </a:endParaRPr>
          </a:p>
        </p:txBody>
      </p:sp>
      <p:pic>
        <p:nvPicPr>
          <p:cNvPr id="5"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2458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graphicFrame>
        <p:nvGraphicFramePr>
          <p:cNvPr id="4" name="Content Placeholder 3">
            <a:extLst>
              <a:ext uri="{FF2B5EF4-FFF2-40B4-BE49-F238E27FC236}">
                <a16:creationId xmlns:a16="http://schemas.microsoft.com/office/drawing/2014/main" id="{88504299-38E9-4359-87A5-EED938A1E20D}"/>
              </a:ext>
            </a:extLst>
          </p:cNvPr>
          <p:cNvGraphicFramePr>
            <a:graphicFrameLocks noGrp="1"/>
          </p:cNvGraphicFramePr>
          <p:nvPr>
            <p:ph idx="1"/>
            <p:extLst>
              <p:ext uri="{D42A27DB-BD31-4B8C-83A1-F6EECF244321}">
                <p14:modId xmlns:p14="http://schemas.microsoft.com/office/powerpoint/2010/main" val="596593964"/>
              </p:ext>
            </p:extLst>
          </p:nvPr>
        </p:nvGraphicFramePr>
        <p:xfrm>
          <a:off x="428625" y="1714500"/>
          <a:ext cx="8362952" cy="2123440"/>
        </p:xfrm>
        <a:graphic>
          <a:graphicData uri="http://schemas.openxmlformats.org/drawingml/2006/table">
            <a:tbl>
              <a:tblPr firstRow="1" bandRow="1">
                <a:tableStyleId>{5C22544A-7EE6-4342-B048-85BDC9FD1C3A}</a:tableStyleId>
              </a:tblPr>
              <a:tblGrid>
                <a:gridCol w="2090738">
                  <a:extLst>
                    <a:ext uri="{9D8B030D-6E8A-4147-A177-3AD203B41FA5}">
                      <a16:colId xmlns:a16="http://schemas.microsoft.com/office/drawing/2014/main" val="4025230336"/>
                    </a:ext>
                  </a:extLst>
                </a:gridCol>
                <a:gridCol w="2090738">
                  <a:extLst>
                    <a:ext uri="{9D8B030D-6E8A-4147-A177-3AD203B41FA5}">
                      <a16:colId xmlns:a16="http://schemas.microsoft.com/office/drawing/2014/main" val="3444883287"/>
                    </a:ext>
                  </a:extLst>
                </a:gridCol>
                <a:gridCol w="2090738">
                  <a:extLst>
                    <a:ext uri="{9D8B030D-6E8A-4147-A177-3AD203B41FA5}">
                      <a16:colId xmlns:a16="http://schemas.microsoft.com/office/drawing/2014/main" val="3923269199"/>
                    </a:ext>
                  </a:extLst>
                </a:gridCol>
                <a:gridCol w="2090738">
                  <a:extLst>
                    <a:ext uri="{9D8B030D-6E8A-4147-A177-3AD203B41FA5}">
                      <a16:colId xmlns:a16="http://schemas.microsoft.com/office/drawing/2014/main" val="3090625396"/>
                    </a:ext>
                  </a:extLst>
                </a:gridCol>
              </a:tblGrid>
              <a:tr h="370840">
                <a:tc>
                  <a:txBody>
                    <a:bodyPr/>
                    <a:lstStyle/>
                    <a:p>
                      <a:r>
                        <a:rPr lang="en-AU" dirty="0"/>
                        <a:t>Offender</a:t>
                      </a:r>
                    </a:p>
                  </a:txBody>
                  <a:tcPr/>
                </a:tc>
                <a:tc>
                  <a:txBody>
                    <a:bodyPr/>
                    <a:lstStyle/>
                    <a:p>
                      <a:r>
                        <a:rPr lang="en-AU" dirty="0"/>
                        <a:t>Outcome of Kick</a:t>
                      </a:r>
                    </a:p>
                  </a:txBody>
                  <a:tcPr/>
                </a:tc>
                <a:tc>
                  <a:txBody>
                    <a:bodyPr/>
                    <a:lstStyle/>
                    <a:p>
                      <a:r>
                        <a:rPr lang="en-AU" dirty="0"/>
                        <a:t>Result of Kick</a:t>
                      </a:r>
                    </a:p>
                  </a:txBody>
                  <a:tcPr/>
                </a:tc>
                <a:tc>
                  <a:txBody>
                    <a:bodyPr/>
                    <a:lstStyle/>
                    <a:p>
                      <a:r>
                        <a:rPr lang="en-AU" dirty="0"/>
                        <a:t>Caution?</a:t>
                      </a:r>
                    </a:p>
                  </a:txBody>
                  <a:tcPr/>
                </a:tc>
                <a:extLst>
                  <a:ext uri="{0D108BD9-81ED-4DB2-BD59-A6C34878D82A}">
                    <a16:rowId xmlns:a16="http://schemas.microsoft.com/office/drawing/2014/main" val="4203190303"/>
                  </a:ext>
                </a:extLst>
              </a:tr>
              <a:tr h="370840">
                <a:tc>
                  <a:txBody>
                    <a:bodyPr/>
                    <a:lstStyle/>
                    <a:p>
                      <a:r>
                        <a:rPr lang="en-AU" dirty="0"/>
                        <a:t>GK</a:t>
                      </a:r>
                    </a:p>
                  </a:txBody>
                  <a:tcPr/>
                </a:tc>
                <a:tc>
                  <a:txBody>
                    <a:bodyPr/>
                    <a:lstStyle/>
                    <a:p>
                      <a:r>
                        <a:rPr lang="en-AU" dirty="0"/>
                        <a:t>Missed or Saved</a:t>
                      </a:r>
                    </a:p>
                  </a:txBody>
                  <a:tcPr/>
                </a:tc>
                <a:tc>
                  <a:txBody>
                    <a:bodyPr/>
                    <a:lstStyle/>
                    <a:p>
                      <a:r>
                        <a:rPr lang="en-AU" dirty="0"/>
                        <a:t>Retake</a:t>
                      </a:r>
                    </a:p>
                  </a:txBody>
                  <a:tcPr/>
                </a:tc>
                <a:tc>
                  <a:txBody>
                    <a:bodyPr/>
                    <a:lstStyle/>
                    <a:p>
                      <a:r>
                        <a:rPr lang="en-AU" dirty="0"/>
                        <a:t>YC to GK</a:t>
                      </a:r>
                    </a:p>
                  </a:txBody>
                  <a:tcPr/>
                </a:tc>
                <a:extLst>
                  <a:ext uri="{0D108BD9-81ED-4DB2-BD59-A6C34878D82A}">
                    <a16:rowId xmlns:a16="http://schemas.microsoft.com/office/drawing/2014/main" val="836320213"/>
                  </a:ext>
                </a:extLst>
              </a:tr>
              <a:tr h="370840">
                <a:tc>
                  <a:txBody>
                    <a:bodyPr/>
                    <a:lstStyle/>
                    <a:p>
                      <a:r>
                        <a:rPr lang="en-AU" dirty="0"/>
                        <a:t>Kicker</a:t>
                      </a:r>
                    </a:p>
                  </a:txBody>
                  <a:tcPr/>
                </a:tc>
                <a:tc>
                  <a:txBody>
                    <a:bodyPr/>
                    <a:lstStyle/>
                    <a:p>
                      <a:r>
                        <a:rPr lang="en-AU" dirty="0"/>
                        <a:t>N/A (any offence after signal)</a:t>
                      </a:r>
                    </a:p>
                  </a:txBody>
                  <a:tcPr/>
                </a:tc>
                <a:tc>
                  <a:txBody>
                    <a:bodyPr/>
                    <a:lstStyle/>
                    <a:p>
                      <a:r>
                        <a:rPr lang="en-AU" dirty="0"/>
                        <a:t>Marked as Missed</a:t>
                      </a:r>
                    </a:p>
                  </a:txBody>
                  <a:tcPr/>
                </a:tc>
                <a:tc>
                  <a:txBody>
                    <a:bodyPr/>
                    <a:lstStyle/>
                    <a:p>
                      <a:r>
                        <a:rPr lang="en-AU" dirty="0"/>
                        <a:t>YC to Kicker</a:t>
                      </a:r>
                    </a:p>
                  </a:txBody>
                  <a:tcPr/>
                </a:tc>
                <a:extLst>
                  <a:ext uri="{0D108BD9-81ED-4DB2-BD59-A6C34878D82A}">
                    <a16:rowId xmlns:a16="http://schemas.microsoft.com/office/drawing/2014/main" val="1714168576"/>
                  </a:ext>
                </a:extLst>
              </a:tr>
              <a:tr h="370840">
                <a:tc>
                  <a:txBody>
                    <a:bodyPr/>
                    <a:lstStyle/>
                    <a:p>
                      <a:r>
                        <a:rPr lang="en-AU" dirty="0"/>
                        <a:t>GK + Kicker</a:t>
                      </a:r>
                    </a:p>
                  </a:txBody>
                  <a:tcPr/>
                </a:tc>
                <a:tc>
                  <a:txBody>
                    <a:bodyPr/>
                    <a:lstStyle/>
                    <a:p>
                      <a:r>
                        <a:rPr lang="en-AU" dirty="0"/>
                        <a:t>Missed or Saved</a:t>
                      </a:r>
                    </a:p>
                  </a:txBody>
                  <a:tcPr/>
                </a:tc>
                <a:tc>
                  <a:txBody>
                    <a:bodyPr/>
                    <a:lstStyle/>
                    <a:p>
                      <a:r>
                        <a:rPr lang="en-AU" dirty="0"/>
                        <a:t>Retake </a:t>
                      </a:r>
                    </a:p>
                  </a:txBody>
                  <a:tcPr/>
                </a:tc>
                <a:tc>
                  <a:txBody>
                    <a:bodyPr/>
                    <a:lstStyle/>
                    <a:p>
                      <a:r>
                        <a:rPr lang="en-AU" dirty="0"/>
                        <a:t>YC to Both</a:t>
                      </a:r>
                    </a:p>
                  </a:txBody>
                  <a:tcPr/>
                </a:tc>
                <a:extLst>
                  <a:ext uri="{0D108BD9-81ED-4DB2-BD59-A6C34878D82A}">
                    <a16:rowId xmlns:a16="http://schemas.microsoft.com/office/drawing/2014/main" val="2692257369"/>
                  </a:ext>
                </a:extLst>
              </a:tr>
              <a:tr h="370840">
                <a:tc>
                  <a:txBody>
                    <a:bodyPr/>
                    <a:lstStyle/>
                    <a:p>
                      <a:r>
                        <a:rPr lang="en-AU" dirty="0"/>
                        <a:t>GK + Kicker</a:t>
                      </a:r>
                    </a:p>
                  </a:txBody>
                  <a:tcPr/>
                </a:tc>
                <a:tc>
                  <a:txBody>
                    <a:bodyPr/>
                    <a:lstStyle/>
                    <a:p>
                      <a:r>
                        <a:rPr lang="en-AU" dirty="0"/>
                        <a:t>Scored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Marked as Missed</a:t>
                      </a:r>
                    </a:p>
                  </a:txBody>
                  <a:tcPr/>
                </a:tc>
                <a:tc>
                  <a:txBody>
                    <a:bodyPr/>
                    <a:lstStyle/>
                    <a:p>
                      <a:r>
                        <a:rPr lang="en-AU" dirty="0"/>
                        <a:t>YC to Kicker</a:t>
                      </a:r>
                    </a:p>
                  </a:txBody>
                  <a:tcPr/>
                </a:tc>
                <a:extLst>
                  <a:ext uri="{0D108BD9-81ED-4DB2-BD59-A6C34878D82A}">
                    <a16:rowId xmlns:a16="http://schemas.microsoft.com/office/drawing/2014/main" val="4251000292"/>
                  </a:ext>
                </a:extLst>
              </a:tr>
            </a:tbl>
          </a:graphicData>
        </a:graphic>
      </p:graphicFrame>
      <p:pic>
        <p:nvPicPr>
          <p:cNvPr id="5"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a:extLst>
              <a:ext uri="{FF2B5EF4-FFF2-40B4-BE49-F238E27FC236}">
                <a16:creationId xmlns:a16="http://schemas.microsoft.com/office/drawing/2014/main" id="{E8AB3227-607A-489B-804A-F67A4536E8BB}"/>
              </a:ext>
            </a:extLst>
          </p:cNvPr>
          <p:cNvGraphicFramePr>
            <a:graphicFrameLocks noGrp="1"/>
          </p:cNvGraphicFramePr>
          <p:nvPr>
            <p:extLst>
              <p:ext uri="{D42A27DB-BD31-4B8C-83A1-F6EECF244321}">
                <p14:modId xmlns:p14="http://schemas.microsoft.com/office/powerpoint/2010/main" val="995252209"/>
              </p:ext>
            </p:extLst>
          </p:nvPr>
        </p:nvGraphicFramePr>
        <p:xfrm>
          <a:off x="401203" y="4298618"/>
          <a:ext cx="3666741" cy="2226726"/>
        </p:xfrm>
        <a:graphic>
          <a:graphicData uri="http://schemas.openxmlformats.org/drawingml/2006/table">
            <a:tbl>
              <a:tblPr firstRow="1" bandRow="1">
                <a:tableStyleId>{5C22544A-7EE6-4342-B048-85BDC9FD1C3A}</a:tableStyleId>
              </a:tblPr>
              <a:tblGrid>
                <a:gridCol w="3666741">
                  <a:extLst>
                    <a:ext uri="{9D8B030D-6E8A-4147-A177-3AD203B41FA5}">
                      <a16:colId xmlns:a16="http://schemas.microsoft.com/office/drawing/2014/main" val="3136028580"/>
                    </a:ext>
                  </a:extLst>
                </a:gridCol>
              </a:tblGrid>
              <a:tr h="2226726">
                <a:tc>
                  <a:txBody>
                    <a:bodyPr/>
                    <a:lstStyle/>
                    <a:p>
                      <a:r>
                        <a:rPr lang="en-AU" u="sng" dirty="0"/>
                        <a:t>GK Offences</a:t>
                      </a:r>
                    </a:p>
                    <a:p>
                      <a:endParaRPr lang="en-AU" dirty="0"/>
                    </a:p>
                    <a:p>
                      <a:r>
                        <a:rPr lang="en-AU" dirty="0"/>
                        <a:t>Encroachment from goal-line</a:t>
                      </a:r>
                    </a:p>
                    <a:p>
                      <a:endParaRPr lang="en-AU" dirty="0"/>
                    </a:p>
                    <a:p>
                      <a:r>
                        <a:rPr lang="en-AU" dirty="0"/>
                        <a:t>Any other </a:t>
                      </a:r>
                      <a:r>
                        <a:rPr lang="en-AU" dirty="0" err="1"/>
                        <a:t>cautionable</a:t>
                      </a:r>
                      <a:r>
                        <a:rPr lang="en-AU" dirty="0"/>
                        <a:t> offence</a:t>
                      </a:r>
                    </a:p>
                    <a:p>
                      <a:endParaRPr lang="en-AU" dirty="0"/>
                    </a:p>
                  </a:txBody>
                  <a:tcPr/>
                </a:tc>
                <a:extLst>
                  <a:ext uri="{0D108BD9-81ED-4DB2-BD59-A6C34878D82A}">
                    <a16:rowId xmlns:a16="http://schemas.microsoft.com/office/drawing/2014/main" val="3860517740"/>
                  </a:ext>
                </a:extLst>
              </a:tr>
            </a:tbl>
          </a:graphicData>
        </a:graphic>
      </p:graphicFrame>
      <p:graphicFrame>
        <p:nvGraphicFramePr>
          <p:cNvPr id="7" name="Table 6">
            <a:extLst>
              <a:ext uri="{FF2B5EF4-FFF2-40B4-BE49-F238E27FC236}">
                <a16:creationId xmlns:a16="http://schemas.microsoft.com/office/drawing/2014/main" id="{4FBE5B6D-95C9-42BC-89F8-EC3CC808A5AF}"/>
              </a:ext>
            </a:extLst>
          </p:cNvPr>
          <p:cNvGraphicFramePr>
            <a:graphicFrameLocks noGrp="1"/>
          </p:cNvGraphicFramePr>
          <p:nvPr>
            <p:extLst>
              <p:ext uri="{D42A27DB-BD31-4B8C-83A1-F6EECF244321}">
                <p14:modId xmlns:p14="http://schemas.microsoft.com/office/powerpoint/2010/main" val="1641541451"/>
              </p:ext>
            </p:extLst>
          </p:nvPr>
        </p:nvGraphicFramePr>
        <p:xfrm>
          <a:off x="4788024" y="4298618"/>
          <a:ext cx="3666741" cy="2286000"/>
        </p:xfrm>
        <a:graphic>
          <a:graphicData uri="http://schemas.openxmlformats.org/drawingml/2006/table">
            <a:tbl>
              <a:tblPr firstRow="1" bandRow="1">
                <a:tableStyleId>{5C22544A-7EE6-4342-B048-85BDC9FD1C3A}</a:tableStyleId>
              </a:tblPr>
              <a:tblGrid>
                <a:gridCol w="3666741">
                  <a:extLst>
                    <a:ext uri="{9D8B030D-6E8A-4147-A177-3AD203B41FA5}">
                      <a16:colId xmlns:a16="http://schemas.microsoft.com/office/drawing/2014/main" val="3136028580"/>
                    </a:ext>
                  </a:extLst>
                </a:gridCol>
              </a:tblGrid>
              <a:tr h="2226726">
                <a:tc>
                  <a:txBody>
                    <a:bodyPr/>
                    <a:lstStyle/>
                    <a:p>
                      <a:r>
                        <a:rPr lang="en-AU" u="sng" dirty="0"/>
                        <a:t>Kicker Offences</a:t>
                      </a:r>
                    </a:p>
                    <a:p>
                      <a:endParaRPr lang="en-AU" dirty="0"/>
                    </a:p>
                    <a:p>
                      <a:r>
                        <a:rPr lang="en-AU" dirty="0"/>
                        <a:t>Illegal Feinting at point of kick</a:t>
                      </a:r>
                    </a:p>
                    <a:p>
                      <a:r>
                        <a:rPr lang="en-AU" dirty="0"/>
                        <a:t>Wrong kicker</a:t>
                      </a:r>
                    </a:p>
                    <a:p>
                      <a:endParaRPr lang="en-AU" dirty="0"/>
                    </a:p>
                    <a:p>
                      <a:r>
                        <a:rPr lang="en-AU" dirty="0"/>
                        <a:t>Ball kicked Backwards</a:t>
                      </a:r>
                    </a:p>
                    <a:p>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Any other </a:t>
                      </a:r>
                      <a:r>
                        <a:rPr lang="en-AU" dirty="0" err="1"/>
                        <a:t>cautionable</a:t>
                      </a:r>
                      <a:r>
                        <a:rPr lang="en-AU" dirty="0"/>
                        <a:t> offence</a:t>
                      </a:r>
                    </a:p>
                  </a:txBody>
                  <a:tcPr/>
                </a:tc>
                <a:extLst>
                  <a:ext uri="{0D108BD9-81ED-4DB2-BD59-A6C34878D82A}">
                    <a16:rowId xmlns:a16="http://schemas.microsoft.com/office/drawing/2014/main" val="3860517740"/>
                  </a:ext>
                </a:extLst>
              </a:tr>
            </a:tbl>
          </a:graphicData>
        </a:graphic>
      </p:graphicFrame>
    </p:spTree>
    <p:extLst>
      <p:ext uri="{BB962C8B-B14F-4D97-AF65-F5344CB8AC3E}">
        <p14:creationId xmlns:p14="http://schemas.microsoft.com/office/powerpoint/2010/main" val="22481332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Subject to the conditions explained below, both teams take 5 kicks.</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The kicks are taken alternately by the teams.</a:t>
            </a:r>
          </a:p>
        </p:txBody>
      </p:sp>
      <p:pic>
        <p:nvPicPr>
          <p:cNvPr id="11266" name="Picture 2" descr="http://s1.reutersmedia.net/resources/r/?m=02&amp;d=20140703&amp;t=2&amp;i=917346785&amp;w=644&amp;fh=&amp;fw=&amp;ll=&amp;pl=&amp;sq=&amp;r=LYNXMPEA620P1"/>
          <p:cNvPicPr>
            <a:picLocks noChangeAspect="1" noChangeArrowheads="1"/>
          </p:cNvPicPr>
          <p:nvPr/>
        </p:nvPicPr>
        <p:blipFill>
          <a:blip r:embed="rId2" cstate="print"/>
          <a:srcRect/>
          <a:stretch>
            <a:fillRect/>
          </a:stretch>
        </p:blipFill>
        <p:spPr bwMode="auto">
          <a:xfrm>
            <a:off x="1714480" y="3643314"/>
            <a:ext cx="5143536" cy="2987085"/>
          </a:xfrm>
          <a:prstGeom prst="rect">
            <a:avLst/>
          </a:prstGeom>
          <a:ln w="38100" cap="sq">
            <a:solidFill>
              <a:schemeClr val="bg1"/>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495095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lnSpcReduction="10000"/>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If before both teams have taken an equal number of kicks each, and one team has scored more goals than the other team can score, even if it were to complete its five kicks, no more kicks are taken. </a:t>
            </a:r>
            <a:r>
              <a:rPr lang="en-AU" sz="2400" dirty="0">
                <a:solidFill>
                  <a:srgbClr val="FFC000"/>
                </a:solidFill>
                <a:latin typeface="Arial" panose="020B0604020202020204" pitchFamily="34" charset="0"/>
                <a:cs typeface="Arial" panose="020B0604020202020204" pitchFamily="34" charset="0"/>
              </a:rPr>
              <a:t>(0-3), (1-4), (2-4)</a:t>
            </a:r>
          </a:p>
          <a:p>
            <a:pPr marL="457200" lvl="1" indent="0">
              <a:buNone/>
            </a:pPr>
            <a:r>
              <a:rPr lang="en-AU" sz="2400" dirty="0">
                <a:solidFill>
                  <a:srgbClr val="FFC000"/>
                </a:solidFill>
                <a:latin typeface="Arial" panose="020B0604020202020204" pitchFamily="34" charset="0"/>
                <a:cs typeface="Arial" panose="020B0604020202020204" pitchFamily="34" charset="0"/>
              </a:rPr>
              <a:t>     -The procedure stops.</a:t>
            </a:r>
          </a:p>
          <a:p>
            <a:pPr marL="457200" lvl="1" indent="0">
              <a:buNone/>
            </a:pPr>
            <a:endParaRPr lang="en-AU" sz="2400" dirty="0">
              <a:solidFill>
                <a:srgbClr val="FFC000"/>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If after both teams have taken five kicks each and both teams have scored the same number of goals, or have not scored any goals, the kicks will continue to be taken one at the time, and alternatively, until one team has scored a goal more than the other from the same number of kicks. </a:t>
            </a:r>
            <a:r>
              <a:rPr lang="en-AU" sz="2400" dirty="0">
                <a:solidFill>
                  <a:srgbClr val="FFC000"/>
                </a:solidFill>
                <a:latin typeface="Arial" panose="020B0604020202020204" pitchFamily="34" charset="0"/>
                <a:cs typeface="Arial" panose="020B0604020202020204" pitchFamily="34" charset="0"/>
              </a:rPr>
              <a:t>New kickers continue to be used until all eligible players have kicked, including </a:t>
            </a:r>
            <a:r>
              <a:rPr lang="en-AU" sz="2400" dirty="0" err="1">
                <a:solidFill>
                  <a:srgbClr val="FFC000"/>
                </a:solidFill>
                <a:latin typeface="Arial" panose="020B0604020202020204" pitchFamily="34" charset="0"/>
                <a:cs typeface="Arial" panose="020B0604020202020204" pitchFamily="34" charset="0"/>
              </a:rPr>
              <a:t>GoalKeepers</a:t>
            </a:r>
            <a:endParaRPr lang="en-AU" sz="2400" dirty="0">
              <a:solidFill>
                <a:srgbClr val="FFC000"/>
              </a:solidFill>
              <a:latin typeface="Arial" panose="020B0604020202020204" pitchFamily="34" charset="0"/>
              <a:cs typeface="Arial" panose="020B0604020202020204" pitchFamily="34" charset="0"/>
            </a:endParaRPr>
          </a:p>
          <a:p>
            <a:pPr marL="457200" lvl="1" indent="0">
              <a:buNone/>
            </a:pPr>
            <a:endParaRPr lang="en-AU" sz="2400" dirty="0">
              <a:solidFill>
                <a:schemeClr val="bg1"/>
              </a:solidFill>
              <a:latin typeface="Arial" panose="020B0604020202020204" pitchFamily="34" charset="0"/>
              <a:cs typeface="Arial" panose="020B0604020202020204" pitchFamily="34" charset="0"/>
            </a:endParaRP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969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pic>
        <p:nvPicPr>
          <p:cNvPr id="4" name="Picture 2" descr="K:\TSC\New Logos\PNG Artwork\Horizontal dark.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pic>
        <p:nvPicPr>
          <p:cNvPr id="5" name="_">
            <a:hlinkClick r:id="" action="ppaction://media"/>
            <a:extLst>
              <a:ext uri="{FF2B5EF4-FFF2-40B4-BE49-F238E27FC236}">
                <a16:creationId xmlns:a16="http://schemas.microsoft.com/office/drawing/2014/main" id="{0C166003-FE10-47DF-A0C2-F3B4065F3E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8000" y="1628800"/>
            <a:ext cx="8128000" cy="4572000"/>
          </a:xfrm>
          <a:prstGeom prst="rect">
            <a:avLst/>
          </a:prstGeom>
        </p:spPr>
      </p:pic>
    </p:spTree>
    <p:extLst>
      <p:ext uri="{BB962C8B-B14F-4D97-AF65-F5344CB8AC3E}">
        <p14:creationId xmlns:p14="http://schemas.microsoft.com/office/powerpoint/2010/main" val="12764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4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A player, other than the goalkeeper, </a:t>
            </a:r>
            <a:r>
              <a:rPr lang="en-AU" sz="2400" u="sng" dirty="0">
                <a:solidFill>
                  <a:srgbClr val="FFC000"/>
                </a:solidFill>
                <a:latin typeface="Arial" panose="020B0604020202020204" pitchFamily="34" charset="0"/>
                <a:cs typeface="Arial" panose="020B0604020202020204" pitchFamily="34" charset="0"/>
              </a:rPr>
              <a:t>cannot</a:t>
            </a:r>
            <a:r>
              <a:rPr lang="en-AU" sz="2400" dirty="0">
                <a:solidFill>
                  <a:schemeClr val="bg1"/>
                </a:solidFill>
                <a:latin typeface="Arial" panose="020B0604020202020204" pitchFamily="34" charset="0"/>
                <a:cs typeface="Arial" panose="020B0604020202020204" pitchFamily="34" charset="0"/>
              </a:rPr>
              <a:t> be substituted if they are injured during the taking of kicks from the penalty mark.</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An eligible player may change places with the goalkeeper at any time when kicks from the penalty mark are being taken, </a:t>
            </a:r>
            <a:r>
              <a:rPr lang="en-AU" sz="2400" dirty="0">
                <a:solidFill>
                  <a:srgbClr val="FFC000"/>
                </a:solidFill>
                <a:latin typeface="Arial" panose="020B0604020202020204" pitchFamily="34" charset="0"/>
                <a:cs typeface="Arial" panose="020B0604020202020204" pitchFamily="34" charset="0"/>
              </a:rPr>
              <a:t>if the referee is informed.</a:t>
            </a:r>
          </a:p>
          <a:p>
            <a:pPr marL="457200" lvl="1" indent="0">
              <a:buNone/>
            </a:pPr>
            <a:endParaRPr lang="en-AU" sz="2400" dirty="0">
              <a:solidFill>
                <a:srgbClr val="FFC000"/>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If the goalkeeper is sent off during the taking of kicks from the penalty mark, he shall be replaced </a:t>
            </a:r>
            <a:r>
              <a:rPr lang="en-AU" sz="2400" dirty="0">
                <a:solidFill>
                  <a:srgbClr val="FFC000"/>
                </a:solidFill>
                <a:latin typeface="Arial" panose="020B0604020202020204" pitchFamily="34" charset="0"/>
                <a:cs typeface="Arial" panose="020B0604020202020204" pitchFamily="34" charset="0"/>
              </a:rPr>
              <a:t>only by an eligible player that finished the match.</a:t>
            </a: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36111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A player, substituted player or a substitute can be cautioned or sent off during the taking of kicks from the penalty mark.</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The referee will </a:t>
            </a:r>
            <a:r>
              <a:rPr lang="en-AU" sz="2400" dirty="0">
                <a:solidFill>
                  <a:srgbClr val="FF0000"/>
                </a:solidFill>
                <a:latin typeface="Arial" panose="020B0604020202020204" pitchFamily="34" charset="0"/>
                <a:cs typeface="Arial" panose="020B0604020202020204" pitchFamily="34" charset="0"/>
              </a:rPr>
              <a:t>NOT</a:t>
            </a:r>
            <a:r>
              <a:rPr lang="en-AU" sz="2400" dirty="0">
                <a:solidFill>
                  <a:schemeClr val="bg1"/>
                </a:solidFill>
                <a:latin typeface="Arial" panose="020B0604020202020204" pitchFamily="34" charset="0"/>
                <a:cs typeface="Arial" panose="020B0604020202020204" pitchFamily="34" charset="0"/>
              </a:rPr>
              <a:t> stop the </a:t>
            </a:r>
          </a:p>
          <a:p>
            <a:pPr marL="457200" lvl="1" indent="0">
              <a:buNone/>
            </a:pPr>
            <a:r>
              <a:rPr lang="en-AU" sz="2400" dirty="0">
                <a:solidFill>
                  <a:schemeClr val="bg1"/>
                </a:solidFill>
                <a:latin typeface="Arial" panose="020B0604020202020204" pitchFamily="34" charset="0"/>
                <a:cs typeface="Arial" panose="020B0604020202020204" pitchFamily="34" charset="0"/>
              </a:rPr>
              <a:t>procedure if a team remains</a:t>
            </a:r>
          </a:p>
          <a:p>
            <a:pPr marL="457200" lvl="1" indent="0">
              <a:buNone/>
            </a:pPr>
            <a:r>
              <a:rPr lang="en-AU" sz="2400" dirty="0">
                <a:solidFill>
                  <a:schemeClr val="bg1"/>
                </a:solidFill>
                <a:latin typeface="Arial" panose="020B0604020202020204" pitchFamily="34" charset="0"/>
                <a:cs typeface="Arial" panose="020B0604020202020204" pitchFamily="34" charset="0"/>
              </a:rPr>
              <a:t>with less then seven players</a:t>
            </a:r>
          </a:p>
          <a:p>
            <a:pPr marL="457200" lvl="1" indent="0">
              <a:buNone/>
            </a:pPr>
            <a:r>
              <a:rPr lang="en-AU" sz="2400" dirty="0">
                <a:solidFill>
                  <a:schemeClr val="bg1"/>
                </a:solidFill>
                <a:latin typeface="Arial" panose="020B0604020202020204" pitchFamily="34" charset="0"/>
                <a:cs typeface="Arial" panose="020B0604020202020204" pitchFamily="34" charset="0"/>
              </a:rPr>
              <a:t>during the taking of kicks </a:t>
            </a:r>
          </a:p>
          <a:p>
            <a:pPr marL="457200" lvl="1" indent="0">
              <a:buNone/>
            </a:pPr>
            <a:r>
              <a:rPr lang="en-AU" sz="2400" dirty="0">
                <a:solidFill>
                  <a:schemeClr val="bg1"/>
                </a:solidFill>
                <a:latin typeface="Arial" panose="020B0604020202020204" pitchFamily="34" charset="0"/>
                <a:cs typeface="Arial" panose="020B0604020202020204" pitchFamily="34" charset="0"/>
              </a:rPr>
              <a:t>from the penalty mark.</a:t>
            </a:r>
          </a:p>
        </p:txBody>
      </p:sp>
      <p:pic>
        <p:nvPicPr>
          <p:cNvPr id="5124" name="Picture 4"/>
          <p:cNvPicPr>
            <a:picLocks noChangeAspect="1" noChangeArrowheads="1"/>
          </p:cNvPicPr>
          <p:nvPr/>
        </p:nvPicPr>
        <p:blipFill>
          <a:blip r:embed="rId2" cstate="print"/>
          <a:srcRect/>
          <a:stretch>
            <a:fillRect/>
          </a:stretch>
        </p:blipFill>
        <p:spPr bwMode="auto">
          <a:xfrm>
            <a:off x="4929190" y="3357562"/>
            <a:ext cx="3980355" cy="2515246"/>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88388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If a player is injured or sent off during the taking of kicks from the penalty mark, and the team has one player less,</a:t>
            </a:r>
          </a:p>
          <a:p>
            <a:pPr marL="457200" lvl="1" indent="0">
              <a:buNone/>
            </a:pPr>
            <a:r>
              <a:rPr lang="en-AU" sz="2400" dirty="0">
                <a:solidFill>
                  <a:schemeClr val="bg1"/>
                </a:solidFill>
                <a:latin typeface="Arial" panose="020B0604020202020204" pitchFamily="34" charset="0"/>
                <a:cs typeface="Arial" panose="020B0604020202020204" pitchFamily="34" charset="0"/>
              </a:rPr>
              <a:t>the referee should reduce the number of players taking kicks for the other team.</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An equal number of players </a:t>
            </a:r>
          </a:p>
          <a:p>
            <a:pPr marL="457200" lvl="1" indent="0">
              <a:buNone/>
            </a:pPr>
            <a:r>
              <a:rPr lang="en-AU" sz="2400" dirty="0">
                <a:solidFill>
                  <a:schemeClr val="bg1"/>
                </a:solidFill>
                <a:latin typeface="Arial" panose="020B0604020202020204" pitchFamily="34" charset="0"/>
                <a:cs typeface="Arial" panose="020B0604020202020204" pitchFamily="34" charset="0"/>
              </a:rPr>
              <a:t>from each team is </a:t>
            </a:r>
          </a:p>
          <a:p>
            <a:pPr marL="457200" lvl="1" indent="0">
              <a:buNone/>
            </a:pPr>
            <a:r>
              <a:rPr lang="en-AU" sz="2400" dirty="0">
                <a:solidFill>
                  <a:srgbClr val="FFC000"/>
                </a:solidFill>
                <a:latin typeface="Arial" panose="020B0604020202020204" pitchFamily="34" charset="0"/>
                <a:cs typeface="Arial" panose="020B0604020202020204" pitchFamily="34" charset="0"/>
              </a:rPr>
              <a:t>required at the start</a:t>
            </a:r>
            <a:r>
              <a:rPr lang="en-AU" sz="2400" dirty="0">
                <a:solidFill>
                  <a:schemeClr val="bg1"/>
                </a:solidFill>
                <a:latin typeface="Arial" panose="020B0604020202020204" pitchFamily="34" charset="0"/>
                <a:cs typeface="Arial" panose="020B0604020202020204" pitchFamily="34" charset="0"/>
              </a:rPr>
              <a:t> </a:t>
            </a:r>
            <a:r>
              <a:rPr lang="en-AU" sz="2400" dirty="0">
                <a:solidFill>
                  <a:schemeClr val="accent1"/>
                </a:solidFill>
                <a:latin typeface="Arial" panose="020B0604020202020204" pitchFamily="34" charset="0"/>
                <a:cs typeface="Arial" panose="020B0604020202020204" pitchFamily="34" charset="0"/>
              </a:rPr>
              <a:t>and during</a:t>
            </a:r>
          </a:p>
          <a:p>
            <a:pPr marL="457200" lvl="1" indent="0">
              <a:buNone/>
            </a:pPr>
            <a:r>
              <a:rPr lang="en-AU" sz="2400" dirty="0">
                <a:solidFill>
                  <a:schemeClr val="bg1"/>
                </a:solidFill>
                <a:latin typeface="Arial" panose="020B0604020202020204" pitchFamily="34" charset="0"/>
                <a:cs typeface="Arial" panose="020B0604020202020204" pitchFamily="34" charset="0"/>
              </a:rPr>
              <a:t>the taking of kicks from</a:t>
            </a:r>
          </a:p>
          <a:p>
            <a:pPr marL="457200" lvl="1" indent="0">
              <a:buNone/>
            </a:pPr>
            <a:r>
              <a:rPr lang="en-AU" sz="2400" dirty="0">
                <a:solidFill>
                  <a:schemeClr val="bg1"/>
                </a:solidFill>
                <a:latin typeface="Arial" panose="020B0604020202020204" pitchFamily="34" charset="0"/>
                <a:cs typeface="Arial" panose="020B0604020202020204" pitchFamily="34" charset="0"/>
              </a:rPr>
              <a:t>the penalty mark procedure.</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endParaRPr lang="en-AU" sz="2400" dirty="0">
              <a:solidFill>
                <a:schemeClr val="bg1"/>
              </a:solidFill>
              <a:latin typeface="Arial" panose="020B0604020202020204" pitchFamily="34" charset="0"/>
              <a:cs typeface="Arial" panose="020B0604020202020204" pitchFamily="34" charset="0"/>
            </a:endParaRPr>
          </a:p>
        </p:txBody>
      </p:sp>
      <p:sp>
        <p:nvSpPr>
          <p:cNvPr id="4099" name="AutoShape 3" descr="https://www.thesun.co.uk/wp-content/uploads/2016/03/2696931.main_image.jpg"/>
          <p:cNvSpPr>
            <a:spLocks noChangeAspect="1" noChangeArrowheads="1"/>
          </p:cNvSpPr>
          <p:nvPr/>
        </p:nvSpPr>
        <p:spPr bwMode="auto">
          <a:xfrm>
            <a:off x="155575" y="-2955925"/>
            <a:ext cx="9258300" cy="6172200"/>
          </a:xfrm>
          <a:prstGeom prst="rect">
            <a:avLst/>
          </a:prstGeom>
          <a:noFill/>
        </p:spPr>
        <p:txBody>
          <a:bodyPr vert="horz" wrap="square" lIns="91440" tIns="45720" rIns="91440" bIns="45720" numCol="1" anchor="t" anchorCtr="0" compatLnSpc="1">
            <a:prstTxWarp prst="textNoShape">
              <a:avLst/>
            </a:prstTxWarp>
          </a:bodyPr>
          <a:lstStyle/>
          <a:p>
            <a:endParaRPr lang="en-AU"/>
          </a:p>
        </p:txBody>
      </p:sp>
      <p:pic>
        <p:nvPicPr>
          <p:cNvPr id="4100" name="Picture 4"/>
          <p:cNvPicPr>
            <a:picLocks noChangeAspect="1" noChangeArrowheads="1"/>
          </p:cNvPicPr>
          <p:nvPr/>
        </p:nvPicPr>
        <p:blipFill>
          <a:blip r:embed="rId2" cstate="print"/>
          <a:srcRect/>
          <a:stretch>
            <a:fillRect/>
          </a:stretch>
        </p:blipFill>
        <p:spPr bwMode="auto">
          <a:xfrm>
            <a:off x="5439786" y="3909269"/>
            <a:ext cx="3349804" cy="2239117"/>
          </a:xfrm>
          <a:prstGeom prst="rect">
            <a:avLst/>
          </a:prstGeom>
          <a:ln w="38100" cap="sq">
            <a:solidFill>
              <a:schemeClr val="bg1"/>
            </a:solidFill>
            <a:prstDash val="solid"/>
            <a:miter lim="800000"/>
          </a:ln>
          <a:effectLst>
            <a:outerShdw blurRad="50800" dist="38100" dir="2700000" algn="tl" rotWithShape="0">
              <a:srgbClr val="000000">
                <a:alpha val="43000"/>
              </a:srgbClr>
            </a:outerShdw>
          </a:effectLst>
        </p:spPr>
      </p:pic>
      <p:pic>
        <p:nvPicPr>
          <p:cNvPr id="6"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16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643050"/>
            <a:ext cx="8363272" cy="4882294"/>
          </a:xfrm>
        </p:spPr>
        <p:txBody>
          <a:bodyPr>
            <a:normAutofit fontScale="32500" lnSpcReduction="20000"/>
          </a:bodyPr>
          <a:lstStyle/>
          <a:p>
            <a:pPr marL="457200" lvl="1" indent="0">
              <a:buNone/>
            </a:pPr>
            <a:r>
              <a:rPr lang="en-AU" sz="9200" dirty="0">
                <a:solidFill>
                  <a:srgbClr val="FFC000"/>
                </a:solidFill>
                <a:latin typeface="Arial" panose="020B0604020202020204" pitchFamily="34" charset="0"/>
                <a:cs typeface="Arial" panose="020B0604020202020204" pitchFamily="34" charset="0"/>
              </a:rPr>
              <a:t>     Additional guidance and clarification:</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lvl="0">
              <a:buNone/>
            </a:pPr>
            <a:endParaRPr lang="en-AU" sz="5100" dirty="0">
              <a:solidFill>
                <a:schemeClr val="bg1"/>
              </a:solidFill>
              <a:latin typeface="Arial" pitchFamily="34" charset="0"/>
              <a:cs typeface="Arial" pitchFamily="34" charset="0"/>
            </a:endParaRPr>
          </a:p>
          <a:p>
            <a:pPr marL="0" lvl="0" indent="0">
              <a:buNone/>
            </a:pPr>
            <a:r>
              <a:rPr lang="en-AU" sz="6200" dirty="0">
                <a:solidFill>
                  <a:schemeClr val="bg1"/>
                </a:solidFill>
                <a:latin typeface="Arial" pitchFamily="34" charset="0"/>
                <a:cs typeface="Arial" pitchFamily="34" charset="0"/>
              </a:rPr>
              <a:t>At the taking of a penalty </a:t>
            </a:r>
            <a:r>
              <a:rPr lang="en-AU" sz="6200" dirty="0">
                <a:solidFill>
                  <a:srgbClr val="FF0000"/>
                </a:solidFill>
                <a:latin typeface="Arial" pitchFamily="34" charset="0"/>
                <a:cs typeface="Arial" pitchFamily="34" charset="0"/>
              </a:rPr>
              <a:t>during normal play </a:t>
            </a:r>
            <a:r>
              <a:rPr lang="en-AU" sz="6200" dirty="0">
                <a:solidFill>
                  <a:schemeClr val="bg1"/>
                </a:solidFill>
                <a:latin typeface="Arial" pitchFamily="34" charset="0"/>
                <a:cs typeface="Arial" pitchFamily="34" charset="0"/>
              </a:rPr>
              <a:t>an assistant </a:t>
            </a:r>
            <a:r>
              <a:rPr lang="en-AU" sz="6200" u="sng" dirty="0">
                <a:solidFill>
                  <a:schemeClr val="bg1"/>
                </a:solidFill>
                <a:latin typeface="Arial" pitchFamily="34" charset="0"/>
                <a:cs typeface="Arial" pitchFamily="34" charset="0"/>
              </a:rPr>
              <a:t>may raise </a:t>
            </a:r>
            <a:r>
              <a:rPr lang="en-AU" sz="6200" dirty="0">
                <a:solidFill>
                  <a:schemeClr val="bg1"/>
                </a:solidFill>
                <a:latin typeface="Arial" pitchFamily="34" charset="0"/>
                <a:cs typeface="Arial" pitchFamily="34" charset="0"/>
              </a:rPr>
              <a:t>the flag if the goal keeper moves forward of the goal line before the ball is in play. The referee may amend this in the pre-match instruction.</a:t>
            </a:r>
          </a:p>
          <a:p>
            <a:pPr>
              <a:buNone/>
            </a:pPr>
            <a:r>
              <a:rPr lang="en-AU" sz="6200" dirty="0">
                <a:solidFill>
                  <a:schemeClr val="bg1"/>
                </a:solidFill>
                <a:latin typeface="Arial" pitchFamily="34" charset="0"/>
                <a:cs typeface="Arial" pitchFamily="34" charset="0"/>
              </a:rPr>
              <a:t> </a:t>
            </a:r>
          </a:p>
          <a:p>
            <a:pPr marL="0" indent="0">
              <a:buNone/>
            </a:pPr>
            <a:r>
              <a:rPr lang="en-AU" sz="5500" dirty="0">
                <a:solidFill>
                  <a:srgbClr val="FFC000"/>
                </a:solidFill>
                <a:latin typeface="Arial" pitchFamily="34" charset="0"/>
                <a:cs typeface="Arial" pitchFamily="34" charset="0"/>
              </a:rPr>
              <a:t>(Taking a penalty kick during normal time the referee has to look out for encroachments and relies on the assistant to inform him if the keeper moves forward.)</a:t>
            </a:r>
          </a:p>
          <a:p>
            <a:pPr>
              <a:buNone/>
            </a:pPr>
            <a:r>
              <a:rPr lang="en-AU" sz="5100" dirty="0">
                <a:solidFill>
                  <a:srgbClr val="FFC000"/>
                </a:solidFill>
                <a:latin typeface="Arial" pitchFamily="34" charset="0"/>
                <a:cs typeface="Arial" pitchFamily="34" charset="0"/>
              </a:rPr>
              <a:t> </a:t>
            </a:r>
          </a:p>
          <a:p>
            <a:pPr>
              <a:buNone/>
            </a:pPr>
            <a:r>
              <a:rPr lang="en-AU" sz="5100" dirty="0">
                <a:solidFill>
                  <a:schemeClr val="bg1"/>
                </a:solidFill>
                <a:latin typeface="Arial" pitchFamily="34" charset="0"/>
                <a:cs typeface="Arial" pitchFamily="34" charset="0"/>
              </a:rPr>
              <a:t>  </a:t>
            </a:r>
          </a:p>
          <a:p>
            <a:pPr marL="0" lvl="0" indent="0">
              <a:buNone/>
            </a:pPr>
            <a:r>
              <a:rPr lang="en-AU" sz="6200" dirty="0">
                <a:solidFill>
                  <a:schemeClr val="bg1"/>
                </a:solidFill>
                <a:latin typeface="Arial" pitchFamily="34" charset="0"/>
                <a:cs typeface="Arial" pitchFamily="34" charset="0"/>
              </a:rPr>
              <a:t>When kicks </a:t>
            </a:r>
            <a:r>
              <a:rPr lang="en-AU" sz="6200" dirty="0">
                <a:solidFill>
                  <a:srgbClr val="FF0000"/>
                </a:solidFill>
                <a:latin typeface="Arial" pitchFamily="34" charset="0"/>
                <a:cs typeface="Arial" pitchFamily="34" charset="0"/>
              </a:rPr>
              <a:t>from the penalty mark </a:t>
            </a:r>
            <a:r>
              <a:rPr lang="en-AU" sz="6200" dirty="0">
                <a:solidFill>
                  <a:schemeClr val="bg1"/>
                </a:solidFill>
                <a:latin typeface="Arial" pitchFamily="34" charset="0"/>
                <a:cs typeface="Arial" pitchFamily="34" charset="0"/>
              </a:rPr>
              <a:t>are used to determine the winner of the match, the assistant acts as a goal judge </a:t>
            </a:r>
            <a:r>
              <a:rPr lang="en-AU" sz="6200" dirty="0">
                <a:solidFill>
                  <a:srgbClr val="FF0000"/>
                </a:solidFill>
                <a:latin typeface="Arial" pitchFamily="34" charset="0"/>
                <a:cs typeface="Arial" pitchFamily="34" charset="0"/>
              </a:rPr>
              <a:t>only</a:t>
            </a:r>
            <a:r>
              <a:rPr lang="en-AU" sz="6200" dirty="0">
                <a:solidFill>
                  <a:schemeClr val="bg1"/>
                </a:solidFill>
                <a:latin typeface="Arial" pitchFamily="34" charset="0"/>
                <a:cs typeface="Arial" pitchFamily="34" charset="0"/>
              </a:rPr>
              <a:t>.</a:t>
            </a:r>
          </a:p>
          <a:p>
            <a:pPr>
              <a:buNone/>
            </a:pPr>
            <a:r>
              <a:rPr lang="en-AU" sz="6200" dirty="0">
                <a:solidFill>
                  <a:schemeClr val="bg1"/>
                </a:solidFill>
                <a:latin typeface="Arial" pitchFamily="34" charset="0"/>
                <a:cs typeface="Arial" pitchFamily="34" charset="0"/>
              </a:rPr>
              <a:t> </a:t>
            </a:r>
          </a:p>
          <a:p>
            <a:pPr marL="0" indent="0">
              <a:buNone/>
            </a:pPr>
            <a:r>
              <a:rPr lang="en-AU" sz="5100" dirty="0">
                <a:solidFill>
                  <a:srgbClr val="FFC000"/>
                </a:solidFill>
                <a:latin typeface="Arial" pitchFamily="34" charset="0"/>
                <a:cs typeface="Arial" pitchFamily="34" charset="0"/>
              </a:rPr>
              <a:t>(</a:t>
            </a:r>
            <a:r>
              <a:rPr lang="en-AU" sz="5500" dirty="0">
                <a:solidFill>
                  <a:srgbClr val="FFC000"/>
                </a:solidFill>
                <a:latin typeface="Arial" pitchFamily="34" charset="0"/>
                <a:cs typeface="Arial" pitchFamily="34" charset="0"/>
              </a:rPr>
              <a:t>During the kicks from the penalty mark procedure, encroachment cannot take place so the referee is able to keep an eye on the keeper moving forward.) </a:t>
            </a:r>
          </a:p>
          <a:p>
            <a:endParaRPr lang="en-AU" sz="2900" dirty="0">
              <a:solidFill>
                <a:schemeClr val="bg1"/>
              </a:solidFill>
            </a:endParaRPr>
          </a:p>
          <a:p>
            <a:endParaRPr lang="en-AU" dirty="0"/>
          </a:p>
          <a:p>
            <a:pPr marL="457200" lvl="1" indent="0">
              <a:buNone/>
            </a:pPr>
            <a:endParaRPr lang="en-AU" sz="2400" dirty="0">
              <a:solidFill>
                <a:schemeClr val="bg1"/>
              </a:solidFill>
              <a:latin typeface="Arial" panose="020B0604020202020204" pitchFamily="34" charset="0"/>
              <a:cs typeface="Arial" panose="020B0604020202020204" pitchFamily="34" charset="0"/>
            </a:endParaRP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16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643050"/>
            <a:ext cx="8363272" cy="4882294"/>
          </a:xfrm>
        </p:spPr>
        <p:txBody>
          <a:bodyPr>
            <a:normAutofit fontScale="70000" lnSpcReduction="20000"/>
          </a:bodyPr>
          <a:lstStyle/>
          <a:p>
            <a:pPr marL="457200" lvl="1" indent="0" algn="ctr">
              <a:buNone/>
            </a:pPr>
            <a:r>
              <a:rPr lang="en-AU" sz="9200" dirty="0">
                <a:solidFill>
                  <a:srgbClr val="FFC000"/>
                </a:solidFill>
                <a:latin typeface="Arial" panose="020B0604020202020204" pitchFamily="34" charset="0"/>
                <a:cs typeface="Arial" panose="020B0604020202020204" pitchFamily="34" charset="0"/>
              </a:rPr>
              <a:t>Tips and Tricks:</a:t>
            </a:r>
          </a:p>
          <a:p>
            <a:pPr lvl="0">
              <a:buNone/>
            </a:pPr>
            <a:endParaRPr lang="en-AU" sz="5100" dirty="0">
              <a:solidFill>
                <a:schemeClr val="bg1"/>
              </a:solidFill>
              <a:latin typeface="Arial" pitchFamily="34" charset="0"/>
              <a:cs typeface="Arial" pitchFamily="34" charset="0"/>
            </a:endParaRPr>
          </a:p>
          <a:p>
            <a:r>
              <a:rPr lang="en-AU" sz="2900" dirty="0">
                <a:solidFill>
                  <a:schemeClr val="bg1"/>
                </a:solidFill>
              </a:rPr>
              <a:t>Take the players number before they kick – if using comms have the AR in the centre circle confirm the number as the player walks to the mark</a:t>
            </a:r>
          </a:p>
          <a:p>
            <a:endParaRPr lang="en-AU" sz="2900" dirty="0">
              <a:solidFill>
                <a:schemeClr val="bg1"/>
              </a:solidFill>
            </a:endParaRPr>
          </a:p>
          <a:p>
            <a:r>
              <a:rPr lang="en-AU" sz="2900" dirty="0">
                <a:solidFill>
                  <a:schemeClr val="bg1"/>
                </a:solidFill>
              </a:rPr>
              <a:t>Once a team can no longer beat the other, the kicks cease – keep an eye on this.</a:t>
            </a:r>
          </a:p>
          <a:p>
            <a:endParaRPr lang="en-AU" sz="2900" dirty="0">
              <a:solidFill>
                <a:schemeClr val="bg1"/>
              </a:solidFill>
            </a:endParaRPr>
          </a:p>
          <a:p>
            <a:r>
              <a:rPr lang="en-AU" sz="2900" dirty="0">
                <a:solidFill>
                  <a:schemeClr val="bg1"/>
                </a:solidFill>
              </a:rPr>
              <a:t>Before kicks commence, the 4</a:t>
            </a:r>
            <a:r>
              <a:rPr lang="en-AU" sz="2900" baseline="30000" dirty="0">
                <a:solidFill>
                  <a:schemeClr val="bg1"/>
                </a:solidFill>
              </a:rPr>
              <a:t>th</a:t>
            </a:r>
            <a:r>
              <a:rPr lang="en-AU" sz="2900" dirty="0">
                <a:solidFill>
                  <a:schemeClr val="bg1"/>
                </a:solidFill>
              </a:rPr>
              <a:t> official or AR1 should remind the coaches that substitutions need to occur  before full time for players to be eligible for KFTPM.</a:t>
            </a:r>
          </a:p>
          <a:p>
            <a:endParaRPr lang="en-AU" sz="2900" dirty="0">
              <a:solidFill>
                <a:schemeClr val="bg1"/>
              </a:solidFill>
            </a:endParaRPr>
          </a:p>
          <a:p>
            <a:r>
              <a:rPr lang="en-AU" sz="2900" dirty="0">
                <a:solidFill>
                  <a:schemeClr val="bg1"/>
                </a:solidFill>
              </a:rPr>
              <a:t>The referee has a different position and responsibility for KFTPM – it is the referee who determines if the GK has infringed.</a:t>
            </a:r>
          </a:p>
          <a:p>
            <a:endParaRPr lang="en-AU" sz="2900" dirty="0">
              <a:solidFill>
                <a:schemeClr val="bg1"/>
              </a:solidFill>
            </a:endParaRPr>
          </a:p>
          <a:p>
            <a:endParaRPr lang="en-AU" sz="2900" dirty="0">
              <a:solidFill>
                <a:schemeClr val="bg1"/>
              </a:solidFill>
            </a:endParaRPr>
          </a:p>
          <a:p>
            <a:endParaRPr lang="en-AU" sz="2900" dirty="0">
              <a:solidFill>
                <a:schemeClr val="bg1"/>
              </a:solidFill>
            </a:endParaRPr>
          </a:p>
          <a:p>
            <a:endParaRPr lang="en-AU" dirty="0"/>
          </a:p>
          <a:p>
            <a:pPr marL="457200" lvl="1" indent="0">
              <a:buNone/>
            </a:pPr>
            <a:endParaRPr lang="en-AU" sz="2400" dirty="0">
              <a:solidFill>
                <a:schemeClr val="bg1"/>
              </a:solidFill>
              <a:latin typeface="Arial" panose="020B0604020202020204" pitchFamily="34" charset="0"/>
              <a:cs typeface="Arial" panose="020B0604020202020204" pitchFamily="34" charset="0"/>
            </a:endParaRP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054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229600" cy="4353347"/>
          </a:xfrm>
        </p:spPr>
        <p:txBody>
          <a:bodyPr>
            <a:normAutofit/>
          </a:bodyPr>
          <a:lstStyle/>
          <a:p>
            <a:pPr marL="0" indent="0">
              <a:buNone/>
            </a:pPr>
            <a:r>
              <a:rPr lang="en-AU" sz="2400" dirty="0">
                <a:solidFill>
                  <a:schemeClr val="bg1"/>
                </a:solidFill>
                <a:latin typeface="Arial" panose="020B0604020202020204" pitchFamily="34" charset="0"/>
                <a:cs typeface="Arial" panose="020B0604020202020204" pitchFamily="34" charset="0"/>
              </a:rPr>
              <a:t>The kicks from the penalty mark are not part of the game.</a:t>
            </a:r>
          </a:p>
          <a:p>
            <a:pPr marL="0" indent="0">
              <a:buNone/>
            </a:pPr>
            <a:br>
              <a:rPr lang="en-AU" sz="2400" dirty="0">
                <a:solidFill>
                  <a:schemeClr val="bg1"/>
                </a:solidFill>
                <a:latin typeface="Arial" panose="020B0604020202020204" pitchFamily="34" charset="0"/>
                <a:cs typeface="Arial" panose="020B0604020202020204" pitchFamily="34" charset="0"/>
              </a:rPr>
            </a:br>
            <a:r>
              <a:rPr lang="en-AU" sz="2400" dirty="0">
                <a:solidFill>
                  <a:schemeClr val="bg1"/>
                </a:solidFill>
                <a:latin typeface="Arial" panose="020B0604020202020204" pitchFamily="34" charset="0"/>
                <a:cs typeface="Arial" panose="020B0604020202020204" pitchFamily="34" charset="0"/>
              </a:rPr>
              <a:t>          </a:t>
            </a:r>
            <a:r>
              <a:rPr lang="en-AU" sz="2400" dirty="0">
                <a:solidFill>
                  <a:srgbClr val="FFC000"/>
                </a:solidFill>
                <a:latin typeface="Arial" panose="020B0604020202020204" pitchFamily="34" charset="0"/>
                <a:cs typeface="Arial" panose="020B0604020202020204" pitchFamily="34" charset="0"/>
              </a:rPr>
              <a:t>- the kicks from the penalty mark phase begins immediately when the whistle signals the end of regulation play (plus any required or additional time.)</a:t>
            </a:r>
          </a:p>
          <a:p>
            <a:pPr marL="0" indent="0">
              <a:buNone/>
            </a:pPr>
            <a:br>
              <a:rPr lang="en-AU" sz="2400" dirty="0">
                <a:solidFill>
                  <a:srgbClr val="FFC000"/>
                </a:solidFill>
                <a:latin typeface="Arial" panose="020B0604020202020204" pitchFamily="34" charset="0"/>
                <a:cs typeface="Arial" panose="020B0604020202020204" pitchFamily="34" charset="0"/>
              </a:rPr>
            </a:br>
            <a:r>
              <a:rPr lang="en-AU" sz="2400" dirty="0">
                <a:solidFill>
                  <a:schemeClr val="bg1"/>
                </a:solidFill>
                <a:latin typeface="Arial" panose="020B0604020202020204" pitchFamily="34" charset="0"/>
                <a:cs typeface="Arial" panose="020B0604020202020204" pitchFamily="34" charset="0"/>
              </a:rPr>
              <a:t>Unless otherwise stated, the relevant laws of the game and international F.A. Board Decisions apply when kicks from the penalty mark begin.</a:t>
            </a:r>
            <a:br>
              <a:rPr lang="en-AU" sz="2400" dirty="0">
                <a:solidFill>
                  <a:schemeClr val="bg1"/>
                </a:solidFill>
                <a:latin typeface="Arial" panose="020B0604020202020204" pitchFamily="34" charset="0"/>
                <a:cs typeface="Arial" panose="020B0604020202020204" pitchFamily="34" charset="0"/>
              </a:rPr>
            </a:br>
            <a:endParaRPr lang="en-AU" sz="2400" dirty="0"/>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265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291264" cy="4353347"/>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The referee </a:t>
            </a:r>
            <a:r>
              <a:rPr lang="en-AU" sz="2400" dirty="0">
                <a:solidFill>
                  <a:srgbClr val="FF0000"/>
                </a:solidFill>
                <a:latin typeface="Arial" panose="020B0604020202020204" pitchFamily="34" charset="0"/>
                <a:cs typeface="Arial" panose="020B0604020202020204" pitchFamily="34" charset="0"/>
              </a:rPr>
              <a:t>tosses a coin </a:t>
            </a:r>
            <a:r>
              <a:rPr lang="en-AU" sz="2400" dirty="0">
                <a:solidFill>
                  <a:schemeClr val="bg1"/>
                </a:solidFill>
                <a:latin typeface="Arial" panose="020B0604020202020204" pitchFamily="34" charset="0"/>
                <a:cs typeface="Arial" panose="020B0604020202020204" pitchFamily="34" charset="0"/>
              </a:rPr>
              <a:t>to choose the goal at which the kicks will be taken:</a:t>
            </a:r>
          </a:p>
          <a:p>
            <a:pPr marL="457200" lvl="1" indent="0">
              <a:buNone/>
            </a:pPr>
            <a:endParaRPr lang="en-AU" sz="12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 </a:t>
            </a:r>
            <a:r>
              <a:rPr lang="en-AU" sz="2400" dirty="0">
                <a:solidFill>
                  <a:srgbClr val="FFC000"/>
                </a:solidFill>
                <a:latin typeface="Arial" panose="020B0604020202020204" pitchFamily="34" charset="0"/>
                <a:cs typeface="Arial" panose="020B0604020202020204" pitchFamily="34" charset="0"/>
              </a:rPr>
              <a:t>exception – if there are other considerations (</a:t>
            </a:r>
            <a:r>
              <a:rPr lang="en-AU" sz="2400" dirty="0" err="1">
                <a:solidFill>
                  <a:srgbClr val="FFC000"/>
                </a:solidFill>
                <a:latin typeface="Arial" panose="020B0604020202020204" pitchFamily="34" charset="0"/>
                <a:cs typeface="Arial" panose="020B0604020202020204" pitchFamily="34" charset="0"/>
              </a:rPr>
              <a:t>eg</a:t>
            </a:r>
            <a:r>
              <a:rPr lang="en-AU" sz="2400" dirty="0">
                <a:solidFill>
                  <a:srgbClr val="FFC000"/>
                </a:solidFill>
                <a:latin typeface="Arial" panose="020B0604020202020204" pitchFamily="34" charset="0"/>
                <a:cs typeface="Arial" panose="020B0604020202020204" pitchFamily="34" charset="0"/>
              </a:rPr>
              <a:t> safety).    </a:t>
            </a:r>
          </a:p>
          <a:p>
            <a:pPr marL="457200" lvl="1" indent="0">
              <a:buNone/>
            </a:pPr>
            <a:r>
              <a:rPr lang="en-AU" sz="2400" dirty="0">
                <a:solidFill>
                  <a:srgbClr val="FFC000"/>
                </a:solidFill>
                <a:latin typeface="Arial" panose="020B0604020202020204" pitchFamily="34" charset="0"/>
                <a:cs typeface="Arial" panose="020B0604020202020204" pitchFamily="34" charset="0"/>
              </a:rPr>
              <a:t>- the goal may be changed only if it becomes unusable/safety.</a:t>
            </a:r>
          </a:p>
          <a:p>
            <a:pPr marL="457200" lvl="1" indent="0">
              <a:buNone/>
            </a:pPr>
            <a:endParaRPr lang="en-AU" sz="1200" dirty="0">
              <a:solidFill>
                <a:srgbClr val="FFC000"/>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The referee tosses the coin </a:t>
            </a:r>
            <a:r>
              <a:rPr lang="en-AU" sz="2400" dirty="0">
                <a:solidFill>
                  <a:srgbClr val="FF0000"/>
                </a:solidFill>
                <a:latin typeface="Arial" panose="020B0604020202020204" pitchFamily="34" charset="0"/>
                <a:cs typeface="Arial" panose="020B0604020202020204" pitchFamily="34" charset="0"/>
              </a:rPr>
              <a:t>again</a:t>
            </a:r>
            <a:r>
              <a:rPr lang="en-AU" sz="2400" dirty="0">
                <a:solidFill>
                  <a:schemeClr val="bg1"/>
                </a:solidFill>
                <a:latin typeface="Arial" panose="020B0604020202020204" pitchFamily="34" charset="0"/>
                <a:cs typeface="Arial" panose="020B0604020202020204" pitchFamily="34" charset="0"/>
              </a:rPr>
              <a:t> the team whose captain wins the toss decides whether to take the first or the second kick.</a:t>
            </a:r>
          </a:p>
          <a:p>
            <a:pPr marL="457200" lvl="1" indent="0">
              <a:buNone/>
            </a:pPr>
            <a:endParaRPr lang="en-AU" sz="1200" dirty="0">
              <a:solidFill>
                <a:schemeClr val="bg1"/>
              </a:solidFill>
              <a:latin typeface="Arial" panose="020B0604020202020204" pitchFamily="34" charset="0"/>
              <a:cs typeface="Arial" panose="020B0604020202020204" pitchFamily="34" charset="0"/>
            </a:endParaRPr>
          </a:p>
        </p:txBody>
      </p:sp>
      <p:pic>
        <p:nvPicPr>
          <p:cNvPr id="14340" name="Picture 4"/>
          <p:cNvPicPr>
            <a:picLocks noChangeAspect="1" noChangeArrowheads="1"/>
          </p:cNvPicPr>
          <p:nvPr/>
        </p:nvPicPr>
        <p:blipFill>
          <a:blip r:embed="rId2" cstate="print"/>
          <a:srcRect/>
          <a:stretch>
            <a:fillRect/>
          </a:stretch>
        </p:blipFill>
        <p:spPr bwMode="auto">
          <a:xfrm>
            <a:off x="7380312" y="5471492"/>
            <a:ext cx="1420114" cy="1172218"/>
          </a:xfrm>
          <a:prstGeom prst="rect">
            <a:avLst/>
          </a:prstGeom>
          <a:noFill/>
          <a:ln w="38100">
            <a:solidFill>
              <a:schemeClr val="bg1"/>
            </a:solidFill>
            <a:miter lim="800000"/>
            <a:headEnd/>
            <a:tailEnd/>
          </a:ln>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06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lnSpcReduction="10000"/>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Each kick is taken by a different player and all eligible players must take a kick. Eligible players are the players on the field at the end of the match (injured GK excepted)</a:t>
            </a:r>
          </a:p>
          <a:p>
            <a:pPr marL="457200" lvl="1" indent="0">
              <a:buNone/>
            </a:pPr>
            <a:endParaRPr lang="en-AU" sz="2400" dirty="0">
              <a:solidFill>
                <a:srgbClr val="FFC000"/>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Once all eligible players have taken a kick from the penalty mark only then can an eligible player take a second kick from the penalty mark (</a:t>
            </a:r>
            <a:r>
              <a:rPr lang="en-AU" sz="2400" dirty="0">
                <a:solidFill>
                  <a:srgbClr val="FF0000"/>
                </a:solidFill>
                <a:latin typeface="Arial" panose="020B0604020202020204" pitchFamily="34" charset="0"/>
                <a:cs typeface="Arial" panose="020B0604020202020204" pitchFamily="34" charset="0"/>
              </a:rPr>
              <a:t>a new order is allowed</a:t>
            </a:r>
            <a:r>
              <a:rPr lang="en-AU" sz="2400" dirty="0">
                <a:solidFill>
                  <a:schemeClr val="bg1"/>
                </a:solidFill>
                <a:latin typeface="Arial" panose="020B0604020202020204" pitchFamily="34" charset="0"/>
                <a:cs typeface="Arial" panose="020B0604020202020204" pitchFamily="34" charset="0"/>
              </a:rPr>
              <a:t>)</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Only the </a:t>
            </a:r>
            <a:r>
              <a:rPr lang="en-AU" sz="2400" dirty="0">
                <a:solidFill>
                  <a:srgbClr val="FFC000"/>
                </a:solidFill>
                <a:latin typeface="Arial" panose="020B0604020202020204" pitchFamily="34" charset="0"/>
                <a:cs typeface="Arial" panose="020B0604020202020204" pitchFamily="34" charset="0"/>
              </a:rPr>
              <a:t>eligible players, the referee, and both assistant referees</a:t>
            </a:r>
            <a:r>
              <a:rPr lang="en-AU" sz="2400" dirty="0">
                <a:solidFill>
                  <a:schemeClr val="bg1"/>
                </a:solidFill>
                <a:latin typeface="Arial" panose="020B0604020202020204" pitchFamily="34" charset="0"/>
                <a:cs typeface="Arial" panose="020B0604020202020204" pitchFamily="34" charset="0"/>
              </a:rPr>
              <a:t> are allowed on the field of play when kicks from the penalty mark are being taken. </a:t>
            </a:r>
            <a:r>
              <a:rPr lang="en-AU" sz="2400" dirty="0">
                <a:solidFill>
                  <a:srgbClr val="FFC000"/>
                </a:solidFill>
                <a:latin typeface="Arial" panose="020B0604020202020204" pitchFamily="34" charset="0"/>
                <a:cs typeface="Arial" panose="020B0604020202020204" pitchFamily="34" charset="0"/>
              </a:rPr>
              <a:t>The fourth official is to remain in their position and look after the technical areas.</a:t>
            </a: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7747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28596" y="1714488"/>
            <a:ext cx="8291264" cy="4353347"/>
          </a:xfrm>
        </p:spPr>
        <p:txBody>
          <a:bodyPr>
            <a:normAutofit/>
          </a:bodyPr>
          <a:lstStyle/>
          <a:p>
            <a:pPr marL="457200" lvl="1" indent="0">
              <a:buNone/>
            </a:pPr>
            <a:endParaRPr lang="en-AU" sz="1200" dirty="0">
              <a:solidFill>
                <a:schemeClr val="bg1"/>
              </a:solidFill>
              <a:latin typeface="Arial" panose="020B0604020202020204" pitchFamily="34" charset="0"/>
              <a:cs typeface="Arial" panose="020B0604020202020204" pitchFamily="34" charset="0"/>
            </a:endParaRPr>
          </a:p>
          <a:p>
            <a:pPr marL="457200" lvl="1" indent="0">
              <a:buNone/>
            </a:pPr>
            <a:r>
              <a:rPr lang="en-AU" sz="3600" dirty="0">
                <a:solidFill>
                  <a:schemeClr val="bg1"/>
                </a:solidFill>
                <a:latin typeface="Arial" panose="020B0604020202020204" pitchFamily="34" charset="0"/>
                <a:cs typeface="Arial" panose="020B0604020202020204" pitchFamily="34" charset="0"/>
              </a:rPr>
              <a:t>All the officials are to keep a record of the game. Do </a:t>
            </a:r>
            <a:r>
              <a:rPr lang="en-AU" sz="3600" dirty="0">
                <a:solidFill>
                  <a:srgbClr val="FF0000"/>
                </a:solidFill>
                <a:latin typeface="Arial" panose="020B0604020202020204" pitchFamily="34" charset="0"/>
                <a:cs typeface="Arial" panose="020B0604020202020204" pitchFamily="34" charset="0"/>
              </a:rPr>
              <a:t>NOT</a:t>
            </a:r>
            <a:r>
              <a:rPr lang="en-AU" sz="3600" dirty="0">
                <a:solidFill>
                  <a:schemeClr val="bg1"/>
                </a:solidFill>
                <a:latin typeface="Arial" panose="020B0604020202020204" pitchFamily="34" charset="0"/>
                <a:cs typeface="Arial" panose="020B0604020202020204" pitchFamily="34" charset="0"/>
              </a:rPr>
              <a:t> ask for a list of order of kickers – this is not allowed</a:t>
            </a:r>
          </a:p>
        </p:txBody>
      </p:sp>
      <p:pic>
        <p:nvPicPr>
          <p:cNvPr id="14340" name="Picture 4"/>
          <p:cNvPicPr>
            <a:picLocks noChangeAspect="1" noChangeArrowheads="1"/>
          </p:cNvPicPr>
          <p:nvPr/>
        </p:nvPicPr>
        <p:blipFill>
          <a:blip r:embed="rId2" cstate="print"/>
          <a:srcRect/>
          <a:stretch>
            <a:fillRect/>
          </a:stretch>
        </p:blipFill>
        <p:spPr bwMode="auto">
          <a:xfrm>
            <a:off x="6372200" y="4639356"/>
            <a:ext cx="2428226" cy="2004354"/>
          </a:xfrm>
          <a:prstGeom prst="rect">
            <a:avLst/>
          </a:prstGeom>
          <a:noFill/>
          <a:ln w="38100">
            <a:solidFill>
              <a:schemeClr val="bg1"/>
            </a:solidFill>
            <a:miter lim="800000"/>
            <a:headEnd/>
            <a:tailEnd/>
          </a:ln>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7824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Before the start of the kicks from the penalty mark, the referee shall ensure that an equal number of players from each team remain within the centre circle and they shall take the kicks.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00166" y="3500438"/>
            <a:ext cx="5798115" cy="2979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56301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a:bodyPr>
          <a:lstStyle/>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When a team finishes the match with a greater number of players then their opponents, they shall reduce their numbers to equal that of their opponents.</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The referee will be informed of the names and numbers of each player excluded.</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The team captain has this responsibility of informing the referee.</a:t>
            </a:r>
          </a:p>
        </p:txBody>
      </p:sp>
      <p:pic>
        <p:nvPicPr>
          <p:cNvPr id="4" name="Picture 2" descr="K:\TSC\New Logos\PNG Artwork\Horizontal dark.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76296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116632"/>
            <a:ext cx="7200800" cy="720080"/>
          </a:xfrm>
        </p:spPr>
        <p:txBody>
          <a:bodyPr>
            <a:normAutofit fontScale="90000"/>
          </a:bodyPr>
          <a:lstStyle/>
          <a:p>
            <a:r>
              <a:rPr lang="en-AU" sz="3200" dirty="0">
                <a:solidFill>
                  <a:schemeClr val="bg1"/>
                </a:solidFill>
                <a:latin typeface="Arial" panose="020B0604020202020204" pitchFamily="34" charset="0"/>
                <a:cs typeface="Arial" panose="020B0604020202020204" pitchFamily="34" charset="0"/>
              </a:rPr>
              <a:t>Taking of Kicks From the Penalty Mark</a:t>
            </a:r>
            <a:endParaRPr lang="en-AU" sz="3200" dirty="0"/>
          </a:p>
        </p:txBody>
      </p:sp>
      <p:sp>
        <p:nvSpPr>
          <p:cNvPr id="3" name="Content Placeholder 2"/>
          <p:cNvSpPr>
            <a:spLocks noGrp="1"/>
          </p:cNvSpPr>
          <p:nvPr>
            <p:ph idx="1"/>
          </p:nvPr>
        </p:nvSpPr>
        <p:spPr>
          <a:xfrm>
            <a:off x="457200" y="1772816"/>
            <a:ext cx="8363272" cy="4752528"/>
          </a:xfrm>
        </p:spPr>
        <p:txBody>
          <a:bodyPr>
            <a:normAutofit fontScale="70000" lnSpcReduction="20000"/>
          </a:bodyPr>
          <a:lstStyle/>
          <a:p>
            <a:pPr marL="457200" lvl="1" indent="0">
              <a:buNone/>
            </a:pPr>
            <a:r>
              <a:rPr lang="en-AU" sz="2400" dirty="0">
                <a:solidFill>
                  <a:schemeClr val="bg1"/>
                </a:solidFill>
                <a:latin typeface="Arial" panose="020B0604020202020204" pitchFamily="34" charset="0"/>
                <a:cs typeface="Arial" panose="020B0604020202020204" pitchFamily="34" charset="0"/>
              </a:rPr>
              <a:t>If a goalkeeper is injured while the kicks are being taken from the penalty mark and is unable to continue as a goalkeeper, he may be replaced by a named substitute provided that his team has not used the maximum number of substitutes permitted under the competition rules. </a:t>
            </a:r>
            <a:r>
              <a:rPr lang="en-AU" sz="2400" dirty="0">
                <a:solidFill>
                  <a:srgbClr val="FF0000"/>
                </a:solidFill>
                <a:latin typeface="Arial" panose="020B0604020202020204" pitchFamily="34" charset="0"/>
                <a:cs typeface="Arial" panose="020B0604020202020204" pitchFamily="34" charset="0"/>
              </a:rPr>
              <a:t>The substituted GK cannot kick until the next round if the GK has already kicked.</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rgbClr val="FF0000"/>
                </a:solidFill>
                <a:latin typeface="Arial" panose="020B0604020202020204" pitchFamily="34" charset="0"/>
                <a:cs typeface="Arial" panose="020B0604020202020204" pitchFamily="34" charset="0"/>
              </a:rPr>
              <a:t>A GK can be replaced by another </a:t>
            </a:r>
            <a:br>
              <a:rPr lang="en-AU" sz="2400" dirty="0">
                <a:solidFill>
                  <a:srgbClr val="FF0000"/>
                </a:solidFill>
                <a:latin typeface="Arial" panose="020B0604020202020204" pitchFamily="34" charset="0"/>
                <a:cs typeface="Arial" panose="020B0604020202020204" pitchFamily="34" charset="0"/>
              </a:rPr>
            </a:br>
            <a:r>
              <a:rPr lang="en-AU" sz="2400" dirty="0">
                <a:solidFill>
                  <a:srgbClr val="FF0000"/>
                </a:solidFill>
                <a:latin typeface="Arial" panose="020B0604020202020204" pitchFamily="34" charset="0"/>
                <a:cs typeface="Arial" panose="020B0604020202020204" pitchFamily="34" charset="0"/>
              </a:rPr>
              <a:t>eligible player (i.e. a kicker) at any time, or</a:t>
            </a:r>
          </a:p>
          <a:p>
            <a:pPr marL="457200" lvl="1" indent="0">
              <a:buNone/>
            </a:pPr>
            <a:r>
              <a:rPr lang="en-AU" sz="2400" dirty="0">
                <a:solidFill>
                  <a:srgbClr val="FF0000"/>
                </a:solidFill>
                <a:latin typeface="Arial" panose="020B0604020202020204" pitchFamily="34" charset="0"/>
                <a:cs typeface="Arial" panose="020B0604020202020204" pitchFamily="34" charset="0"/>
              </a:rPr>
              <a:t>an excluded player if the GK cannot continue. </a:t>
            </a:r>
          </a:p>
          <a:p>
            <a:pPr marL="457200" lvl="1" indent="0">
              <a:buNone/>
            </a:pPr>
            <a:endParaRPr lang="en-AU" sz="2400" dirty="0">
              <a:solidFill>
                <a:schemeClr val="bg1"/>
              </a:solidFill>
              <a:latin typeface="Arial" panose="020B0604020202020204" pitchFamily="34" charset="0"/>
              <a:cs typeface="Arial" panose="020B0604020202020204" pitchFamily="34" charset="0"/>
            </a:endParaRPr>
          </a:p>
          <a:p>
            <a:pPr marL="457200" lvl="1" indent="0">
              <a:buNone/>
            </a:pPr>
            <a:r>
              <a:rPr lang="en-AU" sz="2400" dirty="0">
                <a:solidFill>
                  <a:schemeClr val="bg1"/>
                </a:solidFill>
                <a:latin typeface="Arial" panose="020B0604020202020204" pitchFamily="34" charset="0"/>
                <a:cs typeface="Arial" panose="020B0604020202020204" pitchFamily="34" charset="0"/>
              </a:rPr>
              <a:t>With the exception of the foregoing</a:t>
            </a:r>
          </a:p>
          <a:p>
            <a:pPr marL="457200" lvl="1" indent="0">
              <a:buNone/>
            </a:pPr>
            <a:r>
              <a:rPr lang="en-AU" sz="2400" dirty="0">
                <a:solidFill>
                  <a:schemeClr val="bg1"/>
                </a:solidFill>
                <a:latin typeface="Arial" panose="020B0604020202020204" pitchFamily="34" charset="0"/>
                <a:cs typeface="Arial" panose="020B0604020202020204" pitchFamily="34" charset="0"/>
              </a:rPr>
              <a:t>case, only players who were on the</a:t>
            </a:r>
          </a:p>
          <a:p>
            <a:pPr marL="457200" lvl="1" indent="0">
              <a:buNone/>
            </a:pPr>
            <a:r>
              <a:rPr lang="en-AU" sz="2400" dirty="0">
                <a:solidFill>
                  <a:schemeClr val="bg1"/>
                </a:solidFill>
                <a:latin typeface="Arial" panose="020B0604020202020204" pitchFamily="34" charset="0"/>
                <a:cs typeface="Arial" panose="020B0604020202020204" pitchFamily="34" charset="0"/>
              </a:rPr>
              <a:t>field of play at the end of the match, </a:t>
            </a:r>
          </a:p>
          <a:p>
            <a:pPr marL="457200" lvl="1" indent="0">
              <a:buNone/>
            </a:pPr>
            <a:r>
              <a:rPr lang="en-AU" sz="2400" dirty="0">
                <a:solidFill>
                  <a:schemeClr val="bg1"/>
                </a:solidFill>
                <a:latin typeface="Arial" panose="020B0604020202020204" pitchFamily="34" charset="0"/>
                <a:cs typeface="Arial" panose="020B0604020202020204" pitchFamily="34" charset="0"/>
              </a:rPr>
              <a:t>which includes extra time where</a:t>
            </a:r>
          </a:p>
          <a:p>
            <a:pPr marL="457200" lvl="1" indent="0">
              <a:buNone/>
            </a:pPr>
            <a:r>
              <a:rPr lang="en-AU" sz="2400" dirty="0">
                <a:solidFill>
                  <a:schemeClr val="bg1"/>
                </a:solidFill>
                <a:latin typeface="Arial" panose="020B0604020202020204" pitchFamily="34" charset="0"/>
                <a:cs typeface="Arial" panose="020B0604020202020204" pitchFamily="34" charset="0"/>
              </a:rPr>
              <a:t>appropriate, are allowed to take</a:t>
            </a:r>
          </a:p>
          <a:p>
            <a:pPr marL="457200" lvl="1" indent="0">
              <a:buNone/>
            </a:pPr>
            <a:r>
              <a:rPr lang="en-AU" sz="2400" dirty="0">
                <a:solidFill>
                  <a:schemeClr val="bg1"/>
                </a:solidFill>
                <a:latin typeface="Arial" panose="020B0604020202020204" pitchFamily="34" charset="0"/>
                <a:cs typeface="Arial" panose="020B0604020202020204" pitchFamily="34" charset="0"/>
              </a:rPr>
              <a:t>kicks from the penalty mark OR act as </a:t>
            </a:r>
            <a:br>
              <a:rPr lang="en-AU" sz="2400" dirty="0">
                <a:solidFill>
                  <a:schemeClr val="bg1"/>
                </a:solidFill>
                <a:latin typeface="Arial" panose="020B0604020202020204" pitchFamily="34" charset="0"/>
                <a:cs typeface="Arial" panose="020B0604020202020204" pitchFamily="34" charset="0"/>
              </a:rPr>
            </a:br>
            <a:r>
              <a:rPr lang="en-AU" sz="2400" dirty="0">
                <a:solidFill>
                  <a:schemeClr val="bg1"/>
                </a:solidFill>
                <a:latin typeface="Arial" panose="020B0604020202020204" pitchFamily="34" charset="0"/>
                <a:cs typeface="Arial" panose="020B0604020202020204" pitchFamily="34" charset="0"/>
              </a:rPr>
              <a:t>goalkeeper</a:t>
            </a:r>
          </a:p>
        </p:txBody>
      </p:sp>
      <p:pic>
        <p:nvPicPr>
          <p:cNvPr id="4" name="Picture 1"/>
          <p:cNvPicPr>
            <a:picLocks noChangeAspect="1" noChangeArrowheads="1"/>
          </p:cNvPicPr>
          <p:nvPr/>
        </p:nvPicPr>
        <p:blipFill>
          <a:blip r:embed="rId2" cstate="print"/>
          <a:srcRect/>
          <a:stretch>
            <a:fillRect/>
          </a:stretch>
        </p:blipFill>
        <p:spPr bwMode="auto">
          <a:xfrm>
            <a:off x="5715008" y="3429000"/>
            <a:ext cx="3081189" cy="3002551"/>
          </a:xfrm>
          <a:prstGeom prst="rect">
            <a:avLst/>
          </a:prstGeom>
          <a:ln w="38100" cap="sq">
            <a:solidFill>
              <a:schemeClr val="bg1"/>
            </a:solidFill>
            <a:miter lim="800000"/>
          </a:ln>
          <a:effectLst>
            <a:outerShdw blurRad="57150" dist="50800" dir="2700000" algn="tl" rotWithShape="0">
              <a:srgbClr val="000000">
                <a:alpha val="40000"/>
              </a:srgbClr>
            </a:outerShdw>
          </a:effectLst>
        </p:spPr>
      </p:pic>
      <p:pic>
        <p:nvPicPr>
          <p:cNvPr id="5" name="Picture 2" descr="K:\TSC\New Logos\PNG Artwork\Horizontal dar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477"/>
            <a:ext cx="1129300" cy="1220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4979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2&quot; unique_id=&quot;10002&quot;&gt;&lt;object type=&quot;3&quot; unique_id=&quot;11579&quot;&gt;&lt;property id=&quot;20148&quot; value=&quot;5&quot;/&gt;&lt;property id=&quot;20300&quot; value=&quot;Slide 1 - &amp;quot;Denying A Goal Or Obvious Goal Scoring Opportunity&amp;quot;&quot;/&gt;&lt;property id=&quot;20307&quot; value=&quot;258&quot;/&gt;&lt;/object&gt;&lt;object type=&quot;3&quot; unique_id=&quot;11580&quot;&gt;&lt;property id=&quot;20148&quot; value=&quot;5&quot;/&gt;&lt;property id=&quot;20300&quot; value=&quot;Slide 2 - &amp;quot;AIMS &amp;amp; OBJECTIVES&amp;quot;&quot;/&gt;&lt;property id=&quot;20307&quot; value=&quot;259&quot;/&gt;&lt;/object&gt;&lt;object type=&quot;3&quot; unique_id=&quot;11581&quot;&gt;&lt;property id=&quot;20148&quot; value=&quot;5&quot;/&gt;&lt;property id=&quot;20300&quot; value=&quot;Slide 3 - &amp;quot;WHAT IS DOGSO?&amp;quot;&quot;/&gt;&lt;property id=&quot;20307&quot; value=&quot;260&quot;/&gt;&lt;/object&gt;&lt;object type=&quot;3&quot; unique_id=&quot;11582&quot;&gt;&lt;property id=&quot;20148&quot; value=&quot;5&quot;/&gt;&lt;property id=&quot;20300&quot; value=&quot;Slide 4 - &amp;quot;Denying A Goal Or Obvious Goal Scoring Opportunity&amp;quot;&quot;/&gt;&lt;property id=&quot;20307&quot; value=&quot;261&quot;/&gt;&lt;/object&gt;&lt;object type=&quot;3&quot; unique_id=&quot;11583&quot;&gt;&lt;property id=&quot;20148&quot; value=&quot;5&quot;/&gt;&lt;property id=&quot;20300&quot; value=&quot;Slide 5 - &amp;quot;Denying A Goal Or Obvious Goal Scoring Opportunity&amp;quot;&quot;/&gt;&lt;property id=&quot;20307&quot; value=&quot;262&quot;/&gt;&lt;/object&gt;&lt;object type=&quot;3&quot; unique_id=&quot;11584&quot;&gt;&lt;property id=&quot;20148&quot; value=&quot;5&quot;/&gt;&lt;property id=&quot;20300&quot; value=&quot;Slide 6 - &amp;quot;Denying A Goal Or Obvious Goal Scoring Opportunity&amp;quot;&quot;/&gt;&lt;property id=&quot;20307&quot; value=&quot;263&quot;/&gt;&lt;/object&gt;&lt;object type=&quot;3&quot; unique_id=&quot;11585&quot;&gt;&lt;property id=&quot;20148&quot; value=&quot;5&quot;/&gt;&lt;property id=&quot;20300&quot; value=&quot;Slide 7 - &amp;quot;Denying A Goal Or Obvious Goal Scoring Opportunity&amp;quot;&quot;/&gt;&lt;property id=&quot;20307&quot; value=&quot;264&quot;/&gt;&lt;/object&gt;&lt;object type=&quot;3&quot; unique_id=&quot;11586&quot;&gt;&lt;property id=&quot;20148&quot; value=&quot;5&quot;/&gt;&lt;property id=&quot;20300&quot; value=&quot;Slide 8 - &amp;quot;Denying A Goal Or Obvious Goal Scoring Opportunity Examples&amp;quot;&quot;/&gt;&lt;property id=&quot;20307&quot; value=&quot;265&quot;/&gt;&lt;/object&gt;&lt;object type=&quot;3&quot; unique_id=&quot;11587&quot;&gt;&lt;property id=&quot;20148&quot; value=&quot;5&quot;/&gt;&lt;property id=&quot;20300&quot; value=&quot;Slide 9 - &amp;quot;Denying A Goal Or Obvious Goal Scoring Opportunity - Handball&amp;quot;&quot;/&gt;&lt;property id=&quot;20307&quot; value=&quot;266&quot;/&gt;&lt;/object&gt;&lt;object type=&quot;3&quot; unique_id=&quot;11588&quot;&gt;&lt;property id=&quot;20148&quot; value=&quot;5&quot;/&gt;&lt;property id=&quot;20300&quot; value=&quot;Slide 10 - &amp;quot;Denying A Goal Or Obvious Goal Scoring Opportunity - Foul&amp;quot;&quot;/&gt;&lt;property id=&quot;20307&quot; value=&quot;267&quot;/&gt;&lt;/object&gt;&lt;object type=&quot;3&quot; unique_id=&quot;11589&quot;&gt;&lt;property id=&quot;20148&quot; value=&quot;5&quot;/&gt;&lt;property id=&quot;20300&quot; value=&quot;Slide 11 - &amp;quot;Denying A Goal Or Obvious Goal Scoring Opportunity&amp;quot;&quot;/&gt;&lt;property id=&quot;20307&quot; value=&quot;268&quot;/&gt;&lt;/object&gt;&lt;object type=&quot;3&quot; unique_id=&quot;11590&quot;&gt;&lt;property id=&quot;20148&quot; value=&quot;5&quot;/&gt;&lt;property id=&quot;20300&quot; value=&quot;Slide 12 - &amp;quot;Denying A Goal Or Obvious Goal Scoring Opportunity&amp;quot;&quot;/&gt;&lt;property id=&quot;20307&quot; value=&quot;269&quot;/&gt;&lt;/object&gt;&lt;/object&gt;&lt;object type=&quot;8&quot; unique_id=&quot;10006&quo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Perspective</Template>
  <TotalTime>0</TotalTime>
  <Words>1243</Words>
  <Application>Microsoft Office PowerPoint</Application>
  <PresentationFormat>On-screen Show (4:3)</PresentationFormat>
  <Paragraphs>160</Paragraphs>
  <Slides>24</Slides>
  <Notes>0</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Corbel</vt:lpstr>
      <vt:lpstr>Wingdings</vt:lpstr>
      <vt:lpstr>Wingdings 2</vt:lpstr>
      <vt:lpstr>Wingdings 3</vt:lpstr>
      <vt:lpstr>Module</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lpstr>Taking of Kicks From the Penalty Mark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Law 12 - DOGSO</dc:title>
  <dc:creator>Richard Baker</dc:creator>
  <cp:lastModifiedBy>Chris Young</cp:lastModifiedBy>
  <cp:revision>88</cp:revision>
  <cp:lastPrinted>2015-08-07T05:16:54Z</cp:lastPrinted>
  <dcterms:created xsi:type="dcterms:W3CDTF">2014-03-12T02:00:40Z</dcterms:created>
  <dcterms:modified xsi:type="dcterms:W3CDTF">2019-08-13T09:03:38Z</dcterms:modified>
</cp:coreProperties>
</file>