
<file path=[Content_Types].xml><?xml version="1.0" encoding="utf-8"?>
<Types xmlns="http://schemas.openxmlformats.org/package/2006/content-types">
  <Default Extension="png" ContentType="image/png"/>
  <Default Extension="jpeg" ContentType="image/jpeg"/>
  <Default Extension="ts" ContentType="video/unknown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83" r:id="rId3"/>
    <p:sldId id="275" r:id="rId4"/>
    <p:sldId id="284" r:id="rId5"/>
    <p:sldId id="271" r:id="rId6"/>
    <p:sldId id="257" r:id="rId7"/>
    <p:sldId id="272" r:id="rId8"/>
    <p:sldId id="258" r:id="rId9"/>
    <p:sldId id="277" r:id="rId10"/>
    <p:sldId id="278" r:id="rId11"/>
    <p:sldId id="279" r:id="rId12"/>
    <p:sldId id="280" r:id="rId13"/>
    <p:sldId id="262" r:id="rId14"/>
    <p:sldId id="263" r:id="rId15"/>
    <p:sldId id="264" r:id="rId16"/>
    <p:sldId id="269" r:id="rId17"/>
    <p:sldId id="265" r:id="rId18"/>
    <p:sldId id="266" r:id="rId19"/>
    <p:sldId id="270" r:id="rId20"/>
    <p:sldId id="282" r:id="rId21"/>
    <p:sldId id="276" r:id="rId22"/>
    <p:sldId id="268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00"/>
    <a:srgbClr val="3BABFF"/>
    <a:srgbClr val="38979E"/>
    <a:srgbClr val="369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8FA7C-562A-4DBD-BF4C-2236635B379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E11E0-0DCD-48CD-811C-4CB71B8489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378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0053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Law 5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Edition to on-field officials not wearing jewellery, cannot wear cameras added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4139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Law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Outlines the duties of the Video Assist Referee and assistant Video Assist Referee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As seen in A-League this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Following clip demonstrates how the VAR has made a positive influence to the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5226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5910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Law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Medical cooling breaks are determined by……… When temperature is……….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Added time only applicable to 1</a:t>
            </a:r>
            <a:r>
              <a:rPr lang="en-AU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grade fixtures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U18’s &amp; 20’s need to manage playing time</a:t>
            </a:r>
            <a:r>
              <a:rPr lang="en-A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9630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Law 10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Kicks from the penalty mark can only be taken by the replacement keeper if the original keeper has not already taken a kick in that round.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120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Law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The first point of contact of the play or touch of the ball should be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Note the player circled – Play video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2933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Law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The first point of contact of the play or touch of the ball should be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/>
              <a:t>This is where AR’s need to be diligent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/>
              <a:t>Practice wait and see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800" dirty="0"/>
          </a:p>
          <a:p>
            <a:endParaRPr lang="en-A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7820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Law 12</a:t>
            </a:r>
          </a:p>
          <a:p>
            <a:pPr marL="179388" indent="-17938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Biting added as a direct free kick and send off offence</a:t>
            </a:r>
          </a:p>
          <a:p>
            <a:pPr marL="179388" indent="-17938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Throwing an object or hitting the ball with a held object are now separate direct free kick offences and not a form of handball. </a:t>
            </a: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This means a keeper can be sent off for a DOGSO offence.</a:t>
            </a:r>
          </a:p>
          <a:p>
            <a:pPr marL="179388" indent="-17938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If the ball rebounds from the goalkeeper this does not prevent the goalkeeper handling the ball a second time even if the first attempt to catch/holds the ball was deliberate (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103)</a:t>
            </a:r>
          </a:p>
          <a:p>
            <a:pPr marL="179388" indent="-17938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If the referee plays advantage for a DOGSO offence, the offender is cautioned (YC) </a:t>
            </a: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whether or not a goal is scored</a:t>
            </a:r>
          </a:p>
          <a:p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4342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Law 12</a:t>
            </a:r>
          </a:p>
          <a:p>
            <a:pPr marL="269875" indent="-269875"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If a player commits an offence outside the field of play </a:t>
            </a: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(ball in play) 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against someone from their own team (including a team official) it is an indirect free kick on the boundary line nearest to where the offence occurred.</a:t>
            </a:r>
          </a:p>
          <a:p>
            <a:pPr marL="269875" indent="-269875"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Where 2 separate cautionable (YC) offences are committed in quick succession, both cautions (YCs) must be issued; same principle if one is a sending off offence</a:t>
            </a:r>
          </a:p>
          <a:p>
            <a:pPr marL="269875" indent="-269875"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Its important that player management is practiced (Dissent)</a:t>
            </a:r>
          </a:p>
          <a:p>
            <a:pPr marL="269875" indent="-269875"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2 videos for an example</a:t>
            </a:r>
          </a:p>
          <a:p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1112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628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Presentation Outline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Recap of 2018 Laws of the Game, (LOTG)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LOTG Summary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Changes applicable to State League Competitions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5599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3122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Law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Clarification FK (Direct or Indirect) can be awarded for offences by a </a:t>
            </a: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substitute, substituted or sent off player or team official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0644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4749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3282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LOTG 2018 Recap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Respect for referees even if it appears the decision is wrong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Drinks break permitted at half time in extra time (</a:t>
            </a: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Not meant for coaching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Player in an offside position who interferers or (</a:t>
            </a: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blocks)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a defender is penalised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Player stopping a promising attack, (SPA) in the penalty are </a:t>
            </a: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is not cautioned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, (YC) if attempting to play the ball.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Keeper who causes a kick from the penalty mark to be retaken </a:t>
            </a: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will be cautioned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, (YC)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7143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4</a:t>
            </a:fld>
            <a:endParaRPr lang="en-AU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6D167A3F-0DB1-4056-A880-1BB1BF18B53F}"/>
              </a:ext>
            </a:extLst>
          </p:cNvPr>
          <p:cNvSpPr txBox="1">
            <a:spLocks/>
          </p:cNvSpPr>
          <p:nvPr/>
        </p:nvSpPr>
        <p:spPr>
          <a:xfrm>
            <a:off x="685800" y="4657724"/>
            <a:ext cx="5153879" cy="30861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LOTG 2018 Recap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Respect for referees even if it appears the decision is wrong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Drinks break permitted at half time in extra time (</a:t>
            </a:r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Not meant for coaching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Player in an offside position who interferers or (</a:t>
            </a:r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blocks)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a defender is penalised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Player stopping a promising attack, (SPA) in the penalty are </a:t>
            </a:r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is not cautioned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, (YC) if attempting to play the ball.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Keeper who causes a kick from the penalty mark to be retaken </a:t>
            </a:r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will be cautioned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, (YC)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6A2B79-4DA0-4FF3-8732-0BC528A34351}"/>
              </a:ext>
            </a:extLst>
          </p:cNvPr>
          <p:cNvSpPr txBox="1"/>
          <p:nvPr/>
        </p:nvSpPr>
        <p:spPr>
          <a:xfrm>
            <a:off x="685800" y="1354015"/>
            <a:ext cx="515387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LOTG 2018 Recap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Respect for referees even if it appears the decision is wrong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Drinks break permitted at half time in extra time (</a:t>
            </a:r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Not meant for coaching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Player in an offside position who interferers or (</a:t>
            </a:r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blocks)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a defender is penalised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Player stopping a promising attack, (SPA) in the penalty are </a:t>
            </a:r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is not cautioned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, (YC) if attempting to play the ball.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Keeper who causes a kick from the penalty mark to be retaken </a:t>
            </a:r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will be cautioned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, (YC)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366734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2018-19 LOTG</a:t>
            </a:r>
          </a:p>
          <a:p>
            <a:r>
              <a:rPr lang="en-AU" dirty="0"/>
              <a:t>Modifications, (additional text) or Changes</a:t>
            </a:r>
          </a:p>
          <a:p>
            <a:r>
              <a:rPr lang="en-AU" dirty="0"/>
              <a:t>Applicable to eleven laws - 1, 3, 4, 5, 6, 7, 10, 12, 11, 13, 15</a:t>
            </a:r>
          </a:p>
          <a:p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Not all changes are applicable to the NSW State League competitions like the Video Referee and it protocols. </a:t>
            </a:r>
            <a:r>
              <a:rPr lang="en-AU" b="1" dirty="0"/>
              <a:t>Won’t cover these.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Referees on the National panel have already been briefed the changes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If your interested in all the LOTG changes, read in your own time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3020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/>
              <a:t>Law 1</a:t>
            </a:r>
          </a:p>
          <a:p>
            <a:r>
              <a:rPr lang="en-AU" sz="1800" dirty="0"/>
              <a:t>Additional text clarifying where the field marks are measured from.</a:t>
            </a:r>
          </a:p>
          <a:p>
            <a:endParaRPr lang="en-A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8172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Law 3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Additional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632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Law 3</a:t>
            </a:r>
          </a:p>
          <a:p>
            <a:pPr marL="285750" indent="-2857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Competition rules may allow </a:t>
            </a: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an additional substitute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extra time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(even if 3 permitted substitutes have been used)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 maximum of 12 substitutes can be named for international 'A' friendly matches of which only 6 may be used</a:t>
            </a: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This wont apply to our competition, however it may be used for semi finals, finals and special competitions.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FNSW will advise if an additional substitute in extra time is to be applied.</a:t>
            </a:r>
          </a:p>
          <a:p>
            <a:endParaRPr lang="en-A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2016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Law 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Small hand-held 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electronic or communication devices permitted in the TA if used for coaching/tactics or player welfare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e.g. - Headphone, mobile phone, tablet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Details - (IFAB LOTG </a:t>
            </a:r>
            <a:r>
              <a:rPr lang="en-AU" sz="1800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Slogans, advertising or images – confined to the teams shirtfront or arm band.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Interpreting the law, refer to Law 12. (IFAB LOTG </a:t>
            </a:r>
            <a:r>
              <a:rPr lang="en-AU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AU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59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Read the list (IFAB LOTG </a:t>
            </a:r>
            <a:r>
              <a:rPr lang="en-AU" sz="1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AU" sz="1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59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Player returns without permissions is now a </a:t>
            </a: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DFK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not IFK.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11E0-0DCD-48CD-811C-4CB71B8489F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391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825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729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3170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4873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5781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1751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4247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4621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3153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 userDrawn="1"/>
        </p:nvSpPr>
        <p:spPr>
          <a:xfrm>
            <a:off x="11954788" y="6621935"/>
            <a:ext cx="21800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B6928E3A-988F-4B2D-9E49-F4C822C5C78A}" type="slidenum">
              <a:rPr lang="en-AU" sz="1400" smtClean="0">
                <a:solidFill>
                  <a:srgbClr val="001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AU" sz="1400" dirty="0">
              <a:solidFill>
                <a:srgbClr val="0015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0896534" y="6611677"/>
            <a:ext cx="857799" cy="2257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467" spc="133" dirty="0">
                <a:solidFill>
                  <a:srgbClr val="8F8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#respect</a:t>
            </a:r>
          </a:p>
        </p:txBody>
      </p:sp>
    </p:spTree>
    <p:extLst>
      <p:ext uri="{BB962C8B-B14F-4D97-AF65-F5344CB8AC3E}">
        <p14:creationId xmlns:p14="http://schemas.microsoft.com/office/powerpoint/2010/main" val="268074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69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159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250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750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753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727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322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094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7A62711-BA43-48CB-9477-B8538903EE25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B4EE7-141B-4A07-99EA-28ECF2382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5028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ts"/><Relationship Id="rId1" Type="http://schemas.microsoft.com/office/2007/relationships/media" Target="../media/media3.ts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515" y="2058849"/>
            <a:ext cx="10856685" cy="2438400"/>
          </a:xfrm>
        </p:spPr>
        <p:txBody>
          <a:bodyPr>
            <a:noAutofit/>
          </a:bodyPr>
          <a:lstStyle/>
          <a:p>
            <a:pPr>
              <a:spcAft>
                <a:spcPts val="2000"/>
              </a:spcAft>
            </a:pPr>
            <a:r>
              <a:rPr lang="en-AU" sz="6000" b="1" dirty="0">
                <a:solidFill>
                  <a:srgbClr val="0070C0"/>
                </a:solidFill>
              </a:rPr>
              <a:t>Laws of the Game 2018/19 </a:t>
            </a:r>
            <a:br>
              <a:rPr lang="en-AU" sz="6000" b="1" dirty="0">
                <a:solidFill>
                  <a:srgbClr val="0070C0"/>
                </a:solidFill>
              </a:rPr>
            </a:br>
            <a:br>
              <a:rPr lang="en-AU" sz="1800" b="1" dirty="0">
                <a:solidFill>
                  <a:srgbClr val="0070C0"/>
                </a:solidFill>
              </a:rPr>
            </a:br>
            <a:br>
              <a:rPr lang="en-AU" sz="1800" b="1" dirty="0">
                <a:solidFill>
                  <a:srgbClr val="0070C0"/>
                </a:solidFill>
              </a:rPr>
            </a:br>
            <a:r>
              <a:rPr lang="en-AU" sz="4400" b="1" dirty="0">
                <a:solidFill>
                  <a:srgbClr val="0070C0"/>
                </a:solidFill>
              </a:rPr>
              <a:t>Summary of Law Changes</a:t>
            </a:r>
          </a:p>
        </p:txBody>
      </p:sp>
    </p:spTree>
    <p:extLst>
      <p:ext uri="{BB962C8B-B14F-4D97-AF65-F5344CB8AC3E}">
        <p14:creationId xmlns:p14="http://schemas.microsoft.com/office/powerpoint/2010/main" val="1997076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0563AAB-E4CE-4F6E-A2CF-C7A259011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3" y="5020760"/>
            <a:ext cx="1294657" cy="1837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6181C5-0F8B-4ECC-B118-070676F93979}"/>
              </a:ext>
            </a:extLst>
          </p:cNvPr>
          <p:cNvSpPr txBox="1"/>
          <p:nvPr/>
        </p:nvSpPr>
        <p:spPr>
          <a:xfrm>
            <a:off x="1062151" y="1036009"/>
            <a:ext cx="6850769" cy="46269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4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Law 5 – The Referee</a:t>
            </a:r>
          </a:p>
          <a:p>
            <a:pPr>
              <a:spcBef>
                <a:spcPts val="800"/>
              </a:spcBef>
            </a:pPr>
            <a:endParaRPr lang="en-A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</a:pPr>
            <a:endParaRPr lang="en-A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</a:pPr>
            <a:r>
              <a:rPr lang="en-A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 / AVAR</a:t>
            </a:r>
          </a:p>
          <a:p>
            <a:pPr marL="191995" indent="-191995">
              <a:spcBef>
                <a:spcPts val="8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Goal/No Goal</a:t>
            </a:r>
          </a:p>
          <a:p>
            <a:pPr marL="191995" indent="-191995">
              <a:spcBef>
                <a:spcPts val="8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Penalty</a:t>
            </a:r>
          </a:p>
          <a:p>
            <a:pPr marL="191995" indent="-191995">
              <a:spcBef>
                <a:spcPts val="8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RC offences</a:t>
            </a:r>
          </a:p>
          <a:p>
            <a:pPr marL="191995" indent="-191995">
              <a:spcBef>
                <a:spcPts val="8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Mistaken Identity</a:t>
            </a:r>
          </a:p>
          <a:p>
            <a:pPr>
              <a:spcBef>
                <a:spcPts val="800"/>
              </a:spcBef>
            </a:pPr>
            <a:endParaRPr lang="en-A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</a:pPr>
            <a:endParaRPr lang="en-A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officials are not permitted to wear cameras</a:t>
            </a:r>
          </a:p>
        </p:txBody>
      </p:sp>
      <p:pic>
        <p:nvPicPr>
          <p:cNvPr id="6" name="Picture 4" descr="Image result for var a league">
            <a:extLst>
              <a:ext uri="{FF2B5EF4-FFF2-40B4-BE49-F238E27FC236}">
                <a16:creationId xmlns:a16="http://schemas.microsoft.com/office/drawing/2014/main" id="{43610864-D275-4C92-9855-60C2C3DD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56" y="2219973"/>
            <a:ext cx="3230199" cy="21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50B5D7-BAFE-4229-B40E-6CE87FCC3FE2}"/>
              </a:ext>
            </a:extLst>
          </p:cNvPr>
          <p:cNvSpPr txBox="1"/>
          <p:nvPr/>
        </p:nvSpPr>
        <p:spPr>
          <a:xfrm>
            <a:off x="383366" y="301298"/>
            <a:ext cx="71047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of the main changes/clarification 2018/19</a:t>
            </a:r>
          </a:p>
        </p:txBody>
      </p:sp>
      <p:pic>
        <p:nvPicPr>
          <p:cNvPr id="1026" name="Picture 2" descr="Image result for referees wearing camer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55" y="4780050"/>
            <a:ext cx="2727717" cy="155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VAR sideline re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407" y="2219974"/>
            <a:ext cx="3415880" cy="215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5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7FD3C01-4F1A-453C-97A2-B716B8D77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60" y="5013176"/>
            <a:ext cx="1300240" cy="1840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D07D3D-93D0-44EE-A6F1-0B5CB3A402AA}"/>
              </a:ext>
            </a:extLst>
          </p:cNvPr>
          <p:cNvSpPr txBox="1"/>
          <p:nvPr/>
        </p:nvSpPr>
        <p:spPr>
          <a:xfrm>
            <a:off x="1103445" y="1412777"/>
            <a:ext cx="8598508" cy="15286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4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Law 6 – The Other Match Officials</a:t>
            </a:r>
          </a:p>
          <a:p>
            <a:endParaRPr lang="en-AU" sz="2667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8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Duties of VAR and AVAR</a:t>
            </a:r>
          </a:p>
        </p:txBody>
      </p:sp>
      <p:pic>
        <p:nvPicPr>
          <p:cNvPr id="1026" name="Picture 2" descr="Image result for var a league">
            <a:extLst>
              <a:ext uri="{FF2B5EF4-FFF2-40B4-BE49-F238E27FC236}">
                <a16:creationId xmlns:a16="http://schemas.microsoft.com/office/drawing/2014/main" id="{514E93E3-F2CC-429C-BCBF-4F560BBDC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80" y="3136309"/>
            <a:ext cx="5176349" cy="291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8AA73-E7EC-4918-A7CA-2CC37067ACBA}"/>
              </a:ext>
            </a:extLst>
          </p:cNvPr>
          <p:cNvSpPr txBox="1"/>
          <p:nvPr/>
        </p:nvSpPr>
        <p:spPr>
          <a:xfrm>
            <a:off x="383366" y="301298"/>
            <a:ext cx="71047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2400" b="1" dirty="0">
                <a:solidFill>
                  <a:srgbClr val="3BA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of the main changes/clarification 2018/19</a:t>
            </a:r>
          </a:p>
        </p:txBody>
      </p:sp>
    </p:spTree>
    <p:extLst>
      <p:ext uri="{BB962C8B-B14F-4D97-AF65-F5344CB8AC3E}">
        <p14:creationId xmlns:p14="http://schemas.microsoft.com/office/powerpoint/2010/main" val="9980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yers ordered back onto field after half-time whistle because of V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182" y="1117600"/>
            <a:ext cx="8746836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Law 7 -The Duration of the Match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853248"/>
            <a:ext cx="9665307" cy="2548111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800"/>
              </a:spcBef>
              <a:spcAft>
                <a:spcPts val="10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FF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Drinks breaks should not exceed one minute (this does not apply to approved medical 'cooling' breaks)</a:t>
            </a:r>
          </a:p>
          <a:p>
            <a:pPr marL="457200" indent="-457200">
              <a:spcBef>
                <a:spcPts val="800"/>
              </a:spcBef>
              <a:spcAft>
                <a:spcPts val="10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FF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short drinks break is permitted at half time during extra time.  This must not exceed 1 minute. </a:t>
            </a:r>
          </a:p>
          <a:p>
            <a:pPr marL="457200" indent="-457200">
              <a:spcBef>
                <a:spcPts val="8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Allowance must be made for time 'lost' for drinks breaks and VAR checks/reviews</a:t>
            </a:r>
          </a:p>
        </p:txBody>
      </p:sp>
      <p:pic>
        <p:nvPicPr>
          <p:cNvPr id="2050" name="Picture 2" descr="Image result for Drinks brea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72" y="4169888"/>
            <a:ext cx="5341734" cy="223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17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8830230" cy="1400530"/>
          </a:xfrm>
        </p:spPr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Law 10 - Determining the Outcome of a Match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311402"/>
            <a:ext cx="8946541" cy="867228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0070C0"/>
              </a:buClr>
              <a:buSzPct val="100000"/>
              <a:buNone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Kicks taken from the Penalty mark</a:t>
            </a:r>
          </a:p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replacement for a goalkeeper can not take a kick in that 'round' if the original goalkeeper has already taken a kick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994" y="3363401"/>
            <a:ext cx="3967701" cy="2623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377" y="3363402"/>
            <a:ext cx="3942232" cy="262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9004"/>
          </a:xfrm>
        </p:spPr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Law 11- Offside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63040"/>
            <a:ext cx="8946541" cy="4785359"/>
          </a:xfrm>
        </p:spPr>
        <p:txBody>
          <a:bodyPr/>
          <a:lstStyle/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point of contact with the ball when it is 'played or touched' is the moment when offside position is judged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13" y="2313333"/>
            <a:ext cx="8611263" cy="417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223" y="452718"/>
            <a:ext cx="9404723" cy="911387"/>
          </a:xfrm>
        </p:spPr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Law 11 Offside</a:t>
            </a:r>
          </a:p>
        </p:txBody>
      </p:sp>
      <p:pic>
        <p:nvPicPr>
          <p:cNvPr id="4" name="vlc-record-2018-11-20-08h51m27s-recPAL.ts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9056" y="1469036"/>
            <a:ext cx="9308892" cy="4779364"/>
          </a:xfrm>
        </p:spPr>
      </p:pic>
    </p:spTree>
    <p:extLst>
      <p:ext uri="{BB962C8B-B14F-4D97-AF65-F5344CB8AC3E}">
        <p14:creationId xmlns:p14="http://schemas.microsoft.com/office/powerpoint/2010/main" val="350635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452718"/>
            <a:ext cx="9404723" cy="1400530"/>
          </a:xfrm>
        </p:spPr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Law 12 - Fouls and Misconduct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Biting is included as a direct free kick and sending off offence</a:t>
            </a:r>
          </a:p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Throwing an object at the ball or hitting the ball with a held object are separate direct free kick offences and not a form of handball</a:t>
            </a:r>
          </a:p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ball rebounds from the goalkeeper this does not prevent the goalkeeper handling the ball a second time even if the first attempt to catch/holds the ball was deliberate</a:t>
            </a:r>
          </a:p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referee plays advantage for a DOGSO offence, the offender is cautioned (YC) </a:t>
            </a:r>
            <a:r>
              <a:rPr lang="en-A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 or not a goal is scored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853" y="4077659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Law 12 - Fouls and Misconduct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3651196"/>
          </a:xfrm>
        </p:spPr>
        <p:txBody>
          <a:bodyPr/>
          <a:lstStyle/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 player commits an offence outside the field of play </a:t>
            </a:r>
            <a:r>
              <a:rPr lang="en-AU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(ball in play) </a:t>
            </a:r>
            <a:r>
              <a:rPr lang="en-AU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 someone from their own team (including a team official) it is an indirect free kick on the boundary line</a:t>
            </a:r>
          </a:p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2 separate cautionable (YC) offences are committed in quick succession, both cautions (YCs) must be issued; same principle if one is a sending off offence</a:t>
            </a:r>
          </a:p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Entering the referee review area (RRA) or excessively showing the TV signal are cautionable (YC) offences</a:t>
            </a:r>
          </a:p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Entering the video operation room (VOR) is a sending-off (RC) offence</a:t>
            </a:r>
          </a:p>
        </p:txBody>
      </p:sp>
    </p:spTree>
    <p:extLst>
      <p:ext uri="{BB962C8B-B14F-4D97-AF65-F5344CB8AC3E}">
        <p14:creationId xmlns:p14="http://schemas.microsoft.com/office/powerpoint/2010/main" val="40719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86338"/>
          </a:xfrm>
        </p:spPr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2 cautions in close proximity  </a:t>
            </a:r>
          </a:p>
        </p:txBody>
      </p:sp>
      <p:pic>
        <p:nvPicPr>
          <p:cNvPr id="4" name="vlc-record-2019-01-14-21h31m31s-Inter 1-0 Napoli  MartÃ­nez Sinks 10 Man Napoli With A Last Gasp Goal  Serie A.mp4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439" y="1439056"/>
            <a:ext cx="10043409" cy="4809344"/>
          </a:xfrm>
        </p:spPr>
      </p:pic>
    </p:spTree>
    <p:extLst>
      <p:ext uri="{BB962C8B-B14F-4D97-AF65-F5344CB8AC3E}">
        <p14:creationId xmlns:p14="http://schemas.microsoft.com/office/powerpoint/2010/main" val="22543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005AA-5242-4F7A-B1B1-5C5B7FA89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251587"/>
            <a:ext cx="8946541" cy="3446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 of 2018 Laws of the Game, (LOTG)</a:t>
            </a:r>
          </a:p>
          <a:p>
            <a:pPr marL="0" indent="0">
              <a:buNone/>
            </a:pPr>
            <a:r>
              <a:rPr lang="en-A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LOTG Summary</a:t>
            </a:r>
          </a:p>
          <a:p>
            <a:pPr marL="0" indent="0">
              <a:buNone/>
            </a:pPr>
            <a:r>
              <a:rPr lang="en-A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applicable to State League Competitions</a:t>
            </a:r>
          </a:p>
          <a:p>
            <a:pPr marL="0" indent="0">
              <a:buNone/>
            </a:pPr>
            <a:r>
              <a:rPr lang="en-A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5C584B-4E65-4CBF-AD78-0241726AB835}"/>
              </a:ext>
            </a:extLst>
          </p:cNvPr>
          <p:cNvSpPr txBox="1">
            <a:spLocks/>
          </p:cNvSpPr>
          <p:nvPr/>
        </p:nvSpPr>
        <p:spPr>
          <a:xfrm>
            <a:off x="798511" y="6051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b="1" dirty="0">
                <a:solidFill>
                  <a:srgbClr val="0070C0"/>
                </a:solidFill>
              </a:rPr>
              <a:t>Presentation Outline</a:t>
            </a:r>
          </a:p>
        </p:txBody>
      </p:sp>
    </p:spTree>
    <p:extLst>
      <p:ext uri="{BB962C8B-B14F-4D97-AF65-F5344CB8AC3E}">
        <p14:creationId xmlns:p14="http://schemas.microsoft.com/office/powerpoint/2010/main" val="2188921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BCFFF-9D7D-427D-AAEC-6E047F12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2 cautions in close proximity </a:t>
            </a:r>
            <a:endParaRPr lang="en-AU" dirty="0"/>
          </a:p>
        </p:txBody>
      </p:sp>
      <p:pic>
        <p:nvPicPr>
          <p:cNvPr id="4" name="video-1549016191">
            <a:hlinkClick r:id="" action="ppaction://media"/>
            <a:extLst>
              <a:ext uri="{FF2B5EF4-FFF2-40B4-BE49-F238E27FC236}">
                <a16:creationId xmlns:a16="http://schemas.microsoft.com/office/drawing/2014/main" id="{B5FBB78F-5912-431E-AB48-A269B3459C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859" y="1439112"/>
            <a:ext cx="8829374" cy="4966170"/>
          </a:xfrm>
        </p:spPr>
      </p:pic>
    </p:spTree>
    <p:extLst>
      <p:ext uri="{BB962C8B-B14F-4D97-AF65-F5344CB8AC3E}">
        <p14:creationId xmlns:p14="http://schemas.microsoft.com/office/powerpoint/2010/main" val="4129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A0287-CBA7-425E-B0D0-6960AE024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9" y="4961591"/>
            <a:ext cx="1343472" cy="1896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B77963-F9A8-4171-9750-8BF77FE45E8B}"/>
              </a:ext>
            </a:extLst>
          </p:cNvPr>
          <p:cNvSpPr txBox="1"/>
          <p:nvPr/>
        </p:nvSpPr>
        <p:spPr>
          <a:xfrm>
            <a:off x="1108805" y="1213343"/>
            <a:ext cx="9169019" cy="13644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4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Law 13 – Free Kicks</a:t>
            </a:r>
          </a:p>
          <a:p>
            <a:pPr marL="191995" indent="-19199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Clarification FK can be awarded for offences by a substitute, substituted or sent off player or team 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34BEC-5FE4-4123-9B8A-61604B936EE7}"/>
              </a:ext>
            </a:extLst>
          </p:cNvPr>
          <p:cNvSpPr txBox="1"/>
          <p:nvPr/>
        </p:nvSpPr>
        <p:spPr>
          <a:xfrm>
            <a:off x="383366" y="301298"/>
            <a:ext cx="71047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of the main changes/clarification 2018/19</a:t>
            </a:r>
          </a:p>
        </p:txBody>
      </p:sp>
      <p:pic>
        <p:nvPicPr>
          <p:cNvPr id="2" name="Brazillian Masseur Saves Go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805" y="2743200"/>
            <a:ext cx="9282104" cy="37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Law 15 -Throw-in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74164"/>
            <a:ext cx="8946541" cy="4974235"/>
          </a:xfrm>
        </p:spPr>
        <p:txBody>
          <a:bodyPr/>
          <a:lstStyle/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thrower must stand and face the field (</a:t>
            </a:r>
            <a:r>
              <a:rPr lang="en-A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sit, kneel etc.</a:t>
            </a: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when taking a throw-in.</a:t>
            </a:r>
          </a:p>
        </p:txBody>
      </p:sp>
      <p:pic>
        <p:nvPicPr>
          <p:cNvPr id="4" name="Funny Football Throw 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9094" y="2113613"/>
            <a:ext cx="9127959" cy="413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55BF73EE-8026-4D71-B981-D29DB80220A2}"/>
              </a:ext>
            </a:extLst>
          </p:cNvPr>
          <p:cNvSpPr txBox="1">
            <a:spLocks/>
          </p:cNvSpPr>
          <p:nvPr/>
        </p:nvSpPr>
        <p:spPr>
          <a:xfrm>
            <a:off x="4473678" y="5052845"/>
            <a:ext cx="7207045" cy="65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AU" sz="1800" b="1" dirty="0">
                <a:solidFill>
                  <a:srgbClr val="0070C0"/>
                </a:solidFill>
              </a:rPr>
              <a:t>THANK YOU TO CRAIG ZETTER, JIM OURLIARIS &amp; PAUL ELDRIDGE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91FAD2-BFED-4744-A145-BF6013020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AU" b="1" dirty="0">
                <a:solidFill>
                  <a:srgbClr val="0070C0"/>
                </a:solidFill>
              </a:rPr>
              <a:t>Law 12 - Fouls and Misconduct</a:t>
            </a:r>
            <a:br>
              <a:rPr lang="en-AU" b="1" dirty="0">
                <a:solidFill>
                  <a:srgbClr val="0070C0"/>
                </a:solidFill>
              </a:rPr>
            </a:br>
            <a:br>
              <a:rPr lang="en-AU" b="1" dirty="0">
                <a:solidFill>
                  <a:srgbClr val="0070C0"/>
                </a:solidFill>
              </a:rPr>
            </a:br>
            <a:br>
              <a:rPr lang="en-AU" sz="2000" b="1" dirty="0">
                <a:solidFill>
                  <a:srgbClr val="0070C0"/>
                </a:solidFill>
              </a:rPr>
            </a:br>
            <a:r>
              <a:rPr lang="en-AU" sz="2800" b="1" dirty="0">
                <a:solidFill>
                  <a:schemeClr val="bg2"/>
                </a:solidFill>
              </a:rPr>
              <a:t>Read your LOTG book regularly </a:t>
            </a:r>
            <a:br>
              <a:rPr lang="en-AU" b="1" dirty="0">
                <a:solidFill>
                  <a:srgbClr val="0070C0"/>
                </a:solidFill>
              </a:rPr>
            </a:br>
            <a:br>
              <a:rPr lang="en-AU" b="1" dirty="0">
                <a:solidFill>
                  <a:srgbClr val="0070C0"/>
                </a:solidFill>
              </a:rPr>
            </a:br>
            <a:r>
              <a:rPr lang="en-AU" sz="2400" b="1" dirty="0">
                <a:solidFill>
                  <a:schemeClr val="bg2"/>
                </a:solidFill>
              </a:rPr>
              <a:t>“Today knowledge has power. </a:t>
            </a:r>
            <a:br>
              <a:rPr lang="en-AU" sz="2400" b="1" dirty="0">
                <a:solidFill>
                  <a:schemeClr val="bg2"/>
                </a:solidFill>
              </a:rPr>
            </a:br>
            <a:r>
              <a:rPr lang="en-AU" sz="2400" b="1" dirty="0">
                <a:solidFill>
                  <a:schemeClr val="bg2"/>
                </a:solidFill>
              </a:rPr>
              <a:t>It controls access to opportunity and advancement”</a:t>
            </a:r>
            <a:br>
              <a:rPr lang="en-AU" sz="2400" b="1" dirty="0">
                <a:solidFill>
                  <a:schemeClr val="bg2"/>
                </a:solidFill>
              </a:rPr>
            </a:br>
            <a:r>
              <a:rPr lang="en-AU" sz="2400" b="1" dirty="0">
                <a:solidFill>
                  <a:schemeClr val="bg2"/>
                </a:solidFill>
              </a:rPr>
              <a:t> </a:t>
            </a:r>
            <a:r>
              <a:rPr lang="en-AU" sz="2000" b="1" dirty="0">
                <a:solidFill>
                  <a:schemeClr val="bg2"/>
                </a:solidFill>
              </a:rPr>
              <a:t>Peter Drucker</a:t>
            </a:r>
            <a:br>
              <a:rPr lang="en-AU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n-AU" sz="18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9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Recap on laws from 2018</a:t>
            </a:r>
          </a:p>
        </p:txBody>
      </p:sp>
      <p:pic>
        <p:nvPicPr>
          <p:cNvPr id="4" name="Laws of the Game Changes 201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395" y="1474839"/>
            <a:ext cx="10146890" cy="4773561"/>
          </a:xfrm>
        </p:spPr>
      </p:pic>
    </p:spTree>
    <p:extLst>
      <p:ext uri="{BB962C8B-B14F-4D97-AF65-F5344CB8AC3E}">
        <p14:creationId xmlns:p14="http://schemas.microsoft.com/office/powerpoint/2010/main" val="26269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30CA0D-6FF1-45E2-9C58-EF11D74F3688}"/>
              </a:ext>
            </a:extLst>
          </p:cNvPr>
          <p:cNvSpPr txBox="1"/>
          <p:nvPr/>
        </p:nvSpPr>
        <p:spPr>
          <a:xfrm>
            <a:off x="0" y="379828"/>
            <a:ext cx="119017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LOTG 2018 Recap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 for referees even if it appears the decision is wrong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Drinks break permitted at half time in extra time (</a:t>
            </a:r>
            <a:r>
              <a:rPr lang="en-A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meant for coaching</a:t>
            </a: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Player in an offside position who interferers or (</a:t>
            </a:r>
            <a:r>
              <a:rPr lang="en-A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blocks)</a:t>
            </a: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defender is penalised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Player stopping a promising attack, (SPA) in the penalty are </a:t>
            </a:r>
            <a:r>
              <a:rPr lang="en-A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not cautioned</a:t>
            </a: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(YC) if attempting to play the ball.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Keeper who causes a kick from the penalty mark to be retaken </a:t>
            </a:r>
            <a:r>
              <a:rPr lang="en-A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cautioned</a:t>
            </a: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(YC)</a:t>
            </a:r>
          </a:p>
          <a:p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8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BFCA76-8BE8-4D25-BC04-5A0D658BA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71" y="1430066"/>
            <a:ext cx="1412465" cy="19901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17CFC3-1977-4471-8EF5-6E92D19B9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21" y="3663642"/>
            <a:ext cx="1407249" cy="19901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5D092-4460-423C-9F91-6265F86EF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63" y="1444578"/>
            <a:ext cx="1405640" cy="1990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E70AA0-AEB9-448E-A946-D304057184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13" y="1420308"/>
            <a:ext cx="1406973" cy="19901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CFB3D2-B1E4-41B0-80F0-CDECC4299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72" y="1420308"/>
            <a:ext cx="1407915" cy="19901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E823E9-58ED-446B-8E53-78A4EBE03C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17" y="3656426"/>
            <a:ext cx="1404704" cy="199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540569-61EF-47C7-B9E0-4F0B8AB3F0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59" y="3659570"/>
            <a:ext cx="1406307" cy="199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78A53B-3EEE-4D4A-9484-9E76211C46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07" y="1419776"/>
            <a:ext cx="1404704" cy="19901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89D1DA-0290-432E-89BB-89789A8E73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162" y="3668294"/>
            <a:ext cx="1406307" cy="1990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D422B5-DFB2-4473-AC6D-CD66700384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10" y="3659565"/>
            <a:ext cx="1404972" cy="1990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C40DD-4C40-4552-BE0C-65F11D3B4C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26" y="1448803"/>
            <a:ext cx="1402435" cy="19901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174AD8-4006-415F-8C6D-81FAD3A23C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80" y="3663648"/>
            <a:ext cx="1409905" cy="1990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E08607-3815-495A-A557-3C18E214DC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94" y="571474"/>
            <a:ext cx="4052492" cy="57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9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Law 1 - The Field of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256" y="1675546"/>
            <a:ext cx="10624231" cy="4195481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to the Video Operation Room (VOR) and Referee Review Area (RRA)</a:t>
            </a:r>
          </a:p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advertising is not permitted on the ground in the Referee Review Area (RRA]</a:t>
            </a:r>
          </a:p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Substituted players are now referred to in the technical area.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19348-6016-44C4-BF46-3DEB913F3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49" y="3237520"/>
            <a:ext cx="8640452" cy="26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7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E5D779-3535-4019-8AD6-AE17909DF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5" y="1526459"/>
            <a:ext cx="11376587" cy="3520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D7144-D503-4C85-8359-DE80657BE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61" y="5047072"/>
            <a:ext cx="1281103" cy="18109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5228B73-4997-4F22-B41D-161BB72D1E31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b="1">
                <a:solidFill>
                  <a:srgbClr val="0070C0"/>
                </a:solidFill>
              </a:rPr>
              <a:t>Law 3 - The Players</a:t>
            </a:r>
            <a:endParaRPr lang="en-A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Law 3 - The Players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1544920"/>
            <a:ext cx="9680802" cy="4376909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 rules may allow </a:t>
            </a:r>
            <a:r>
              <a:rPr lang="en-A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additional substitute </a:t>
            </a: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A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time </a:t>
            </a: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(even if 3 permitted substitutes have been used)</a:t>
            </a:r>
          </a:p>
          <a:p>
            <a:pPr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maximum of 12 substitutes can be named for international 'A' friendly matches of which only 6 may be used</a:t>
            </a:r>
            <a:r>
              <a:rPr lang="en-A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26" name="Picture 2" descr="Image result for football substit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83" y="3158762"/>
            <a:ext cx="5772728" cy="301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1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965CA3C-2F50-43E1-A31D-4F3876C4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280" y="5047072"/>
            <a:ext cx="1285241" cy="1810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049CCA-0F8B-49F9-859D-DA82F5EF0E12}"/>
              </a:ext>
            </a:extLst>
          </p:cNvPr>
          <p:cNvSpPr txBox="1"/>
          <p:nvPr/>
        </p:nvSpPr>
        <p:spPr>
          <a:xfrm>
            <a:off x="1007435" y="1247574"/>
            <a:ext cx="10033115" cy="4288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4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Law 4 – The Players’ Equipment</a:t>
            </a:r>
          </a:p>
          <a:p>
            <a:endParaRPr lang="en-AU" sz="2667" b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Small hand-held electronic or communication devices are permitted in the TA if used for coaching/tactics or player welfare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EPTS quality mark             </a:t>
            </a:r>
          </a:p>
          <a:p>
            <a:pPr>
              <a:spcBef>
                <a:spcPts val="800"/>
              </a:spcBef>
            </a:pPr>
            <a:endParaRPr lang="en-A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Detailed guidelines for what can and cannot appear on players’ equipment. Players can be penalised for </a:t>
            </a:r>
            <a:r>
              <a:rPr lang="en-AU" sz="2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Slogans, advertising or images on shirts or equipment</a:t>
            </a:r>
            <a:r>
              <a:rPr lang="en-AU" sz="20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 This may be penalised under </a:t>
            </a:r>
            <a:r>
              <a:rPr lang="en-AU" sz="2000" b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Law 12 </a:t>
            </a:r>
            <a:r>
              <a:rPr lang="en-AU" sz="20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if abusive or insulting.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Player who returns without permission and interferes DFK.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BF195-7718-4F3D-BE11-CF3F32CE0486}"/>
              </a:ext>
            </a:extLst>
          </p:cNvPr>
          <p:cNvSpPr txBox="1"/>
          <p:nvPr/>
        </p:nvSpPr>
        <p:spPr>
          <a:xfrm>
            <a:off x="383366" y="301298"/>
            <a:ext cx="71047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of the main changes/clarification 2018/19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712CD-2EBC-4F87-8F87-4F26C7A4B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341" y="3054866"/>
            <a:ext cx="1364691" cy="9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4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1089</TotalTime>
  <Words>1770</Words>
  <Application>Microsoft Office PowerPoint</Application>
  <PresentationFormat>Widescreen</PresentationFormat>
  <Paragraphs>180</Paragraphs>
  <Slides>23</Slides>
  <Notes>23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Ion</vt:lpstr>
      <vt:lpstr>Laws of the Game 2018/19    Summary of Law Changes</vt:lpstr>
      <vt:lpstr>PowerPoint Presentation</vt:lpstr>
      <vt:lpstr>Recap on laws from 2018</vt:lpstr>
      <vt:lpstr>PowerPoint Presentation</vt:lpstr>
      <vt:lpstr>PowerPoint Presentation</vt:lpstr>
      <vt:lpstr>Law 1 - The Field of Play</vt:lpstr>
      <vt:lpstr>PowerPoint Presentation</vt:lpstr>
      <vt:lpstr>Law 3 - The Players</vt:lpstr>
      <vt:lpstr>PowerPoint Presentation</vt:lpstr>
      <vt:lpstr>PowerPoint Presentation</vt:lpstr>
      <vt:lpstr>PowerPoint Presentation</vt:lpstr>
      <vt:lpstr>PowerPoint Presentation</vt:lpstr>
      <vt:lpstr>Law 7 -The Duration of the Match</vt:lpstr>
      <vt:lpstr>Law 10 - Determining the Outcome of a Match</vt:lpstr>
      <vt:lpstr>Law 11- Offside</vt:lpstr>
      <vt:lpstr>Law 11 Offside</vt:lpstr>
      <vt:lpstr>Law 12 - Fouls and Misconduct</vt:lpstr>
      <vt:lpstr>Law 12 - Fouls and Misconduct</vt:lpstr>
      <vt:lpstr>2 cautions in close proximity  </vt:lpstr>
      <vt:lpstr>2 cautions in close proximity </vt:lpstr>
      <vt:lpstr>PowerPoint Presentation</vt:lpstr>
      <vt:lpstr>Law 15 -Throw-in</vt:lpstr>
      <vt:lpstr>Law 12 - Fouls and Misconduct   Read your LOTG book regularly   “Today knowledge has power.  It controls access to opportunity and advancement”  Peter Drucker </vt:lpstr>
    </vt:vector>
  </TitlesOfParts>
  <Company>Queensland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Laws of the Game 2018/19  Summary of Law Changes -Law by Law</dc:title>
  <dc:creator>ELDRIDGE, Paul</dc:creator>
  <cp:lastModifiedBy>Richard Lorenc</cp:lastModifiedBy>
  <cp:revision>90</cp:revision>
  <dcterms:created xsi:type="dcterms:W3CDTF">2018-10-25T00:11:18Z</dcterms:created>
  <dcterms:modified xsi:type="dcterms:W3CDTF">2019-03-04T06:42:16Z</dcterms:modified>
</cp:coreProperties>
</file>